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it-IT" sz="4400">
                <a:latin typeface="Arial"/>
              </a:rPr>
              <a:t>Fai clic per modificare il formato del testo del titolo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Fai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it-IT" sz="1400">
                <a:latin typeface="Times New Roman"/>
              </a:rPr>
              <a:t>&lt;data/ora&gt;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it-IT" sz="1400">
                <a:latin typeface="Times New Roman"/>
              </a:rPr>
              <a:t>&lt;piè di pagina&gt;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7C3ACDC-DAAC-4408-91EE-AD8A432BE73B}" type="slidenum">
              <a:rPr lang="it-IT" sz="1400">
                <a:latin typeface="Times New Roman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224000" y="720000"/>
            <a:ext cx="316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solidFill>
                  <a:srgbClr val="ff3300"/>
                </a:solidFill>
                <a:latin typeface="Arial"/>
              </a:rPr>
              <a:t>Razionalità teorica trascende il contesto 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224000" y="1656000"/>
            <a:ext cx="23040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Razionalità scientifica come invariante fino al post empirismo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3744000" y="2232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scetticismo</a:t>
            </a:r>
            <a:endParaRPr/>
          </a:p>
        </p:txBody>
      </p:sp>
      <p:sp>
        <p:nvSpPr>
          <p:cNvPr id="42" name="TextShape 4"/>
          <p:cNvSpPr txBox="1"/>
          <p:nvPr/>
        </p:nvSpPr>
        <p:spPr>
          <a:xfrm>
            <a:off x="4752000" y="648000"/>
            <a:ext cx="244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solidFill>
                  <a:srgbClr val="00cc33"/>
                </a:solidFill>
                <a:latin typeface="Arial"/>
              </a:rPr>
              <a:t>Razionalità pragmatica</a:t>
            </a:r>
            <a:endParaRPr/>
          </a:p>
        </p:txBody>
      </p:sp>
      <p:sp>
        <p:nvSpPr>
          <p:cNvPr id="43" name="Line 5"/>
          <p:cNvSpPr/>
          <p:nvPr/>
        </p:nvSpPr>
        <p:spPr>
          <a:xfrm>
            <a:off x="3096000" y="2376000"/>
            <a:ext cx="648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4" name="TextShape 6"/>
          <p:cNvSpPr txBox="1"/>
          <p:nvPr/>
        </p:nvSpPr>
        <p:spPr>
          <a:xfrm>
            <a:off x="6048000" y="1512000"/>
            <a:ext cx="3384000" cy="137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ogni credenza è razionale nel proprio contesto e  il che conduce a considerare una razionalità pratica/sociale anche nel metodo scientifico.</a:t>
            </a:r>
            <a:endParaRPr/>
          </a:p>
        </p:txBody>
      </p:sp>
      <p:sp>
        <p:nvSpPr>
          <p:cNvPr id="45" name="Line 7"/>
          <p:cNvSpPr/>
          <p:nvPr/>
        </p:nvSpPr>
        <p:spPr>
          <a:xfrm>
            <a:off x="6696000" y="2898000"/>
            <a:ext cx="0" cy="36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6" name="TextShape 8"/>
          <p:cNvSpPr txBox="1"/>
          <p:nvPr/>
        </p:nvSpPr>
        <p:spPr>
          <a:xfrm>
            <a:off x="144000" y="3276000"/>
            <a:ext cx="9720000" cy="111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Habermas:  razionalità pragmatica  che dichiara irrazionali solo  le teorie che non ammettono la critica all'interno del sistema comunicativo ritenendo la verità culturalmente relativa.</a:t>
            </a:r>
            <a:endParaRPr/>
          </a:p>
          <a:p>
            <a:r>
              <a:rPr lang="it-IT">
                <a:latin typeface="Arial"/>
              </a:rPr>
              <a:t> </a:t>
            </a:r>
            <a:r>
              <a:rPr lang="it-IT">
                <a:latin typeface="Arial"/>
              </a:rPr>
              <a:t>Il fallimento della razionalità strumentale rende necessaria la razionalità comunicativa che sostituisce ciò che in passato era rappresentato dalla religione e dalla metafisica.</a:t>
            </a:r>
            <a:endParaRPr/>
          </a:p>
        </p:txBody>
      </p:sp>
      <p:sp>
        <p:nvSpPr>
          <p:cNvPr id="47" name="Line 9"/>
          <p:cNvSpPr/>
          <p:nvPr/>
        </p:nvSpPr>
        <p:spPr>
          <a:xfrm>
            <a:off x="4968000" y="4392000"/>
            <a:ext cx="0" cy="352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8" name="TextShape 10"/>
          <p:cNvSpPr txBox="1"/>
          <p:nvPr/>
        </p:nvSpPr>
        <p:spPr>
          <a:xfrm>
            <a:off x="1296000" y="4896000"/>
            <a:ext cx="784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Nella razionalità comunicativa è centrale la struttura argomentativa e </a:t>
            </a:r>
            <a:endParaRPr/>
          </a:p>
          <a:p>
            <a:r>
              <a:rPr lang="it-IT">
                <a:latin typeface="Arial"/>
              </a:rPr>
              <a:t> </a:t>
            </a:r>
            <a:r>
              <a:rPr lang="it-IT">
                <a:latin typeface="Arial"/>
              </a:rPr>
              <a:t>il metodo scientifico è contestualizzato socialmente: riscontri in didattica.</a:t>
            </a:r>
            <a:endParaRPr/>
          </a:p>
        </p:txBody>
      </p:sp>
      <p:sp>
        <p:nvSpPr>
          <p:cNvPr id="49" name="Line 11"/>
          <p:cNvSpPr/>
          <p:nvPr/>
        </p:nvSpPr>
        <p:spPr>
          <a:xfrm>
            <a:off x="2736000" y="5328000"/>
            <a:ext cx="0" cy="4777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0" name="TextShape 12"/>
          <p:cNvSpPr txBox="1"/>
          <p:nvPr/>
        </p:nvSpPr>
        <p:spPr>
          <a:xfrm>
            <a:off x="1728000" y="5727960"/>
            <a:ext cx="2520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Razionalità “diverse”</a:t>
            </a:r>
            <a:endParaRPr/>
          </a:p>
        </p:txBody>
      </p:sp>
      <p:sp>
        <p:nvSpPr>
          <p:cNvPr id="51" name="Line 13"/>
          <p:cNvSpPr/>
          <p:nvPr/>
        </p:nvSpPr>
        <p:spPr>
          <a:xfrm flipH="1">
            <a:off x="1296000" y="5904000"/>
            <a:ext cx="504000" cy="21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2" name="Line 14"/>
          <p:cNvSpPr/>
          <p:nvPr/>
        </p:nvSpPr>
        <p:spPr>
          <a:xfrm>
            <a:off x="2688120" y="6074280"/>
            <a:ext cx="0" cy="4914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3" name="Line 15"/>
          <p:cNvSpPr/>
          <p:nvPr/>
        </p:nvSpPr>
        <p:spPr>
          <a:xfrm>
            <a:off x="3888000" y="5904000"/>
            <a:ext cx="720000" cy="28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4" name="TextShape 16"/>
          <p:cNvSpPr txBox="1"/>
          <p:nvPr/>
        </p:nvSpPr>
        <p:spPr>
          <a:xfrm>
            <a:off x="72000" y="6074280"/>
            <a:ext cx="208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Contesti diversi</a:t>
            </a:r>
            <a:endParaRPr/>
          </a:p>
        </p:txBody>
      </p:sp>
      <p:sp>
        <p:nvSpPr>
          <p:cNvPr id="55" name="TextShape 17"/>
          <p:cNvSpPr txBox="1"/>
          <p:nvPr/>
        </p:nvSpPr>
        <p:spPr>
          <a:xfrm>
            <a:off x="1656000" y="6480000"/>
            <a:ext cx="208800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Modelli diversi per interpretare il mondo </a:t>
            </a:r>
            <a:endParaRPr/>
          </a:p>
        </p:txBody>
      </p:sp>
      <p:sp>
        <p:nvSpPr>
          <p:cNvPr id="56" name="TextShape 18"/>
          <p:cNvSpPr txBox="1"/>
          <p:nvPr/>
        </p:nvSpPr>
        <p:spPr>
          <a:xfrm>
            <a:off x="3888000" y="6192000"/>
            <a:ext cx="25200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Modalità diverse per strutturare e validare il ragionamento </a:t>
            </a:r>
            <a:endParaRPr/>
          </a:p>
        </p:txBody>
      </p:sp>
      <p:sp>
        <p:nvSpPr>
          <p:cNvPr id="57" name="Line 19"/>
          <p:cNvSpPr/>
          <p:nvPr/>
        </p:nvSpPr>
        <p:spPr>
          <a:xfrm>
            <a:off x="7632000" y="5112000"/>
            <a:ext cx="0" cy="115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8" name="TextShape 20"/>
          <p:cNvSpPr txBox="1"/>
          <p:nvPr/>
        </p:nvSpPr>
        <p:spPr>
          <a:xfrm>
            <a:off x="6624000" y="6192000"/>
            <a:ext cx="3240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Didattica ipotesi, discussione, confronto ragionamenti</a:t>
            </a:r>
            <a:endParaRPr/>
          </a:p>
        </p:txBody>
      </p:sp>
      <p:sp>
        <p:nvSpPr>
          <p:cNvPr id="59" name="Line 21"/>
          <p:cNvSpPr/>
          <p:nvPr/>
        </p:nvSpPr>
        <p:spPr>
          <a:xfrm>
            <a:off x="4320000" y="864000"/>
            <a:ext cx="432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60" name="Line 22"/>
          <p:cNvSpPr/>
          <p:nvPr/>
        </p:nvSpPr>
        <p:spPr>
          <a:xfrm>
            <a:off x="4284000" y="1044000"/>
            <a:ext cx="432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61" name="Line 23"/>
          <p:cNvSpPr/>
          <p:nvPr/>
        </p:nvSpPr>
        <p:spPr>
          <a:xfrm flipH="1">
            <a:off x="4392000" y="720000"/>
            <a:ext cx="288000" cy="504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62" name="Line 24"/>
          <p:cNvSpPr/>
          <p:nvPr/>
        </p:nvSpPr>
        <p:spPr>
          <a:xfrm>
            <a:off x="5112000" y="2448000"/>
            <a:ext cx="93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2664000" y="360000"/>
            <a:ext cx="4824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Razionalità “diverse” a livelli diversi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76000" y="936000"/>
            <a:ext cx="3528000" cy="188208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r>
              <a:rPr b="1" lang="it-IT">
                <a:latin typeface="Arial"/>
              </a:rPr>
              <a:t>orientamento culturale: </a:t>
            </a:r>
            <a:r>
              <a:rPr lang="it-IT">
                <a:latin typeface="Arial"/>
              </a:rPr>
              <a:t> razionalità in riferimento alle relazioni o alla conoscenza; </a:t>
            </a:r>
            <a:r>
              <a:rPr lang="it-IT" u="sng">
                <a:latin typeface="Arial"/>
              </a:rPr>
              <a:t>non possiamo agire in tale ambito ma solo far confrontare l'esercizio di tali razionalità</a:t>
            </a:r>
            <a:r>
              <a:rPr lang="it-IT">
                <a:latin typeface="Arial"/>
              </a:rPr>
              <a:t> connotate culturalmente </a:t>
            </a:r>
            <a:endParaRPr/>
          </a:p>
        </p:txBody>
      </p:sp>
      <p:sp>
        <p:nvSpPr>
          <p:cNvPr id="65" name="TextShape 3"/>
          <p:cNvSpPr txBox="1"/>
          <p:nvPr/>
        </p:nvSpPr>
        <p:spPr>
          <a:xfrm>
            <a:off x="4536000" y="1022040"/>
            <a:ext cx="5040000" cy="26499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r>
              <a:rPr b="1" lang="it-IT">
                <a:latin typeface="Arial"/>
              </a:rPr>
              <a:t>modalità validazione:</a:t>
            </a:r>
            <a:r>
              <a:rPr lang="it-IT">
                <a:latin typeface="Arial"/>
              </a:rPr>
              <a:t> garanzie cercate in contesto sociale, in riferimento allo status delle persone (l'ombra della maestra ha un comportamento diverso rispietto a quella dei bambini) o in contesto epistemico, in riferimento alla correlazione fra dati osservativi (altezza oggetto e lunghezza ombra) </a:t>
            </a:r>
            <a:r>
              <a:rPr lang="it-IT" u="sng">
                <a:latin typeface="Arial"/>
              </a:rPr>
              <a:t>In questo ambito possiamo agire accettando le diverse modalità di validazione richiedendo l'esplicitazione del ragionamento.</a:t>
            </a:r>
            <a:endParaRPr/>
          </a:p>
        </p:txBody>
      </p:sp>
      <p:sp>
        <p:nvSpPr>
          <p:cNvPr id="66" name="TextShape 4"/>
          <p:cNvSpPr txBox="1"/>
          <p:nvPr/>
        </p:nvSpPr>
        <p:spPr>
          <a:xfrm>
            <a:off x="504000" y="3804480"/>
            <a:ext cx="7056000" cy="13701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r>
              <a:rPr b="1" lang="it-IT">
                <a:latin typeface="Arial"/>
              </a:rPr>
              <a:t>costruzione della conoscenza:</a:t>
            </a:r>
            <a:r>
              <a:rPr lang="it-IT">
                <a:latin typeface="Arial"/>
              </a:rPr>
              <a:t> </a:t>
            </a:r>
            <a:r>
              <a:rPr lang="it-IT" u="sng">
                <a:latin typeface="Arial"/>
              </a:rPr>
              <a:t>possiamo agire in tale ambito,</a:t>
            </a:r>
            <a:r>
              <a:rPr lang="it-IT">
                <a:latin typeface="Arial"/>
              </a:rPr>
              <a:t> facendo confrontare modi diversi di costruire conoscenza: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considerando la realtà fenomenica come un oggetto staccato da chi osserva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come realtà non “completamente” oggettivata;</a:t>
            </a:r>
            <a:endParaRPr/>
          </a:p>
        </p:txBody>
      </p:sp>
      <p:sp>
        <p:nvSpPr>
          <p:cNvPr id="67" name="Line 5"/>
          <p:cNvSpPr/>
          <p:nvPr/>
        </p:nvSpPr>
        <p:spPr>
          <a:xfrm flipH="1">
            <a:off x="3168000" y="706320"/>
            <a:ext cx="216000" cy="2296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68" name="Line 6"/>
          <p:cNvSpPr/>
          <p:nvPr/>
        </p:nvSpPr>
        <p:spPr>
          <a:xfrm>
            <a:off x="5184000" y="706320"/>
            <a:ext cx="216000" cy="2296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69" name="Line 7"/>
          <p:cNvSpPr/>
          <p:nvPr/>
        </p:nvSpPr>
        <p:spPr>
          <a:xfrm>
            <a:off x="4392000" y="706320"/>
            <a:ext cx="0" cy="30981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70" name="TextShape 8"/>
          <p:cNvSpPr txBox="1"/>
          <p:nvPr/>
        </p:nvSpPr>
        <p:spPr>
          <a:xfrm>
            <a:off x="288000" y="5328000"/>
            <a:ext cx="9576000" cy="1882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Non dobbiamo modificare orientamenti culturali ma rendere i nostri alunni consapevoli: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che esistono sistemi razionali diversi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che, storicamente, in Occidente c'è stato il prevalere di un modello di razionalità ma che nella filosofia contemporanea la logica della scoperta si costruisce sull'intuizione e sul caso fortuito come nelle culture orientali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che possono praticare modalità diverse per interpretare la realtà,  costruire teorie e validarle.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2880000" y="360000"/>
            <a:ext cx="3816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Il tema Ombre e la sua specificità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144000" y="772200"/>
            <a:ext cx="9504000" cy="648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In tutte le culture ci sono delle credenze e ci sono delle narrazioni che comunque connotano </a:t>
            </a:r>
            <a:r>
              <a:rPr b="1" lang="it-IT">
                <a:latin typeface="Arial"/>
                <a:ea typeface="Microsoft YaHei"/>
              </a:rPr>
              <a:t>le ombre come qualcosa che va al di là del fenomeno fisico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L'ombra come </a:t>
            </a:r>
            <a:r>
              <a:rPr b="1" lang="it-IT">
                <a:latin typeface="Arial"/>
                <a:ea typeface="Microsoft YaHei"/>
              </a:rPr>
              <a:t>duplicato</a:t>
            </a:r>
            <a:r>
              <a:rPr lang="it-IT">
                <a:latin typeface="Arial"/>
                <a:ea typeface="Microsoft YaHei"/>
              </a:rPr>
              <a:t> di sé è qualcosa di generalizzato: in inglese “I have a shadow” significa “Mi sta pedinando”, nell'arabo medioevale l'ombra è “l'inseguitore”.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it-IT">
                <a:latin typeface="Arial"/>
                <a:ea typeface="Microsoft YaHei"/>
              </a:rPr>
              <a:t>la magia </a:t>
            </a:r>
            <a:r>
              <a:rPr lang="it-IT">
                <a:latin typeface="Arial"/>
                <a:ea typeface="Microsoft YaHei"/>
              </a:rPr>
              <a:t>del fenomeno ombre è variamente legata a miti e filosofia: in una poesia indiana (citata negli scritti di uno studioso arabo):il mezzogiorno è il momento in cui “il sole mangia la propria ombra come il fuoco divora i fuscelli”.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nel costruire il concetto di ombra entra in gioco l'</a:t>
            </a:r>
            <a:r>
              <a:rPr b="1" lang="it-IT">
                <a:latin typeface="Arial"/>
                <a:ea typeface="Microsoft YaHei"/>
              </a:rPr>
              <a:t>aspetto fisico/causale</a:t>
            </a:r>
            <a:r>
              <a:rPr lang="it-IT">
                <a:latin typeface="Arial"/>
                <a:ea typeface="Microsoft YaHei"/>
              </a:rPr>
              <a:t> (assenza di luce) e l'</a:t>
            </a:r>
            <a:r>
              <a:rPr b="1" lang="it-IT">
                <a:latin typeface="Arial"/>
                <a:ea typeface="Microsoft YaHei"/>
              </a:rPr>
              <a:t>aspetto percettivo</a:t>
            </a:r>
            <a:r>
              <a:rPr lang="it-IT">
                <a:latin typeface="Arial"/>
                <a:ea typeface="Microsoft YaHei"/>
              </a:rPr>
              <a:t> (la visibilità)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studi di </a:t>
            </a:r>
            <a:r>
              <a:rPr b="1" lang="it-IT">
                <a:latin typeface="Arial"/>
                <a:ea typeface="Microsoft YaHei"/>
              </a:rPr>
              <a:t>Piaget </a:t>
            </a:r>
            <a:r>
              <a:rPr lang="it-IT">
                <a:latin typeface="Arial"/>
                <a:ea typeface="Microsoft YaHei"/>
              </a:rPr>
              <a:t>e di altri psicologi su ciò che pensano i bambini delle ombre, concludono collegando tali concezioni agli stadi del loro sviluppo e al passaggio verso l'astrazione.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Nelle concezioni iniziali dei bambini, </a:t>
            </a:r>
            <a:r>
              <a:rPr b="1" lang="it-IT">
                <a:latin typeface="Arial"/>
                <a:ea typeface="Microsoft YaHei"/>
              </a:rPr>
              <a:t> l'ombra è fatta della materia scura della notte e per molto tempo rimane un oggetto a sé stante.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Stadi individuati da Piaget: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- </a:t>
            </a:r>
            <a:r>
              <a:rPr b="1" lang="it-IT">
                <a:latin typeface="Arial"/>
                <a:ea typeface="Microsoft YaHei"/>
              </a:rPr>
              <a:t>primitivo in cui l'ombra di un oggetto dipende dall'ombra dell'ambiente.</a:t>
            </a:r>
            <a:r>
              <a:rPr lang="it-IT">
                <a:latin typeface="Arial"/>
                <a:ea typeface="Microsoft YaHei"/>
              </a:rPr>
              <a:t>- 5 anni 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- </a:t>
            </a:r>
            <a:r>
              <a:rPr b="1" lang="it-IT">
                <a:latin typeface="Arial"/>
                <a:ea typeface="Microsoft YaHei"/>
              </a:rPr>
              <a:t>l'ombra emanazione dell'oggetto: 6/7 anni</a:t>
            </a:r>
            <a:r>
              <a:rPr lang="it-IT">
                <a:latin typeface="Arial"/>
                <a:ea typeface="Microsoft YaHei"/>
              </a:rPr>
              <a:t> per cui si può prevederne la direzione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- </a:t>
            </a:r>
            <a:r>
              <a:rPr b="1" lang="it-IT">
                <a:latin typeface="Arial"/>
                <a:ea typeface="Microsoft YaHei"/>
              </a:rPr>
              <a:t>7/8 anni scoperta della relazione geometrica </a:t>
            </a:r>
            <a:r>
              <a:rPr lang="it-IT">
                <a:latin typeface="Arial"/>
                <a:ea typeface="Microsoft YaHei"/>
              </a:rPr>
              <a:t>con la sorgente di luce ma senza considerare un rapporto causa/effetto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>
                <a:latin typeface="Arial"/>
                <a:ea typeface="Microsoft YaHei"/>
              </a:rPr>
              <a:t>- 9 anni: </a:t>
            </a:r>
            <a:r>
              <a:rPr b="1" lang="it-IT">
                <a:latin typeface="Arial"/>
                <a:ea typeface="Microsoft YaHei"/>
              </a:rPr>
              <a:t>spiegazione completamente geometrica:</a:t>
            </a:r>
            <a:r>
              <a:rPr lang="it-IT">
                <a:latin typeface="Arial"/>
                <a:ea typeface="Microsoft YaHei"/>
              </a:rPr>
              <a:t> l'ombra dipende da un oggetto che scherma la luce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it-IT">
                <a:latin typeface="Arial"/>
                <a:ea typeface="Microsoft YaHei"/>
              </a:rPr>
              <a:t>Espressività e arte: teatro d'ombre</a:t>
            </a:r>
            <a:r>
              <a:rPr lang="it-IT">
                <a:latin typeface="Arial"/>
                <a:ea typeface="Microsoft YaHei"/>
              </a:rPr>
              <a:t> (l'attore deve prima lavorare sull'ombra a terra che è la sua ombra, con cui ha un rapporto diretto, per riuscire poi a lavorare sull'ombra in verticale, che si stacca e ha una vita propria)</a:t>
            </a:r>
            <a:r>
              <a:rPr b="1" lang="it-IT">
                <a:latin typeface="Arial"/>
                <a:ea typeface="Microsoft YaHei"/>
              </a:rPr>
              <a:t>, le ombre nella pittura</a:t>
            </a:r>
            <a:r>
              <a:rPr lang="it-IT">
                <a:latin typeface="Arial"/>
                <a:ea typeface="Microsoft YaHei"/>
              </a:rPr>
              <a:t> (non considerazione dell'ombra fino al Rinascimento: risolvere il problema della proiezione dell'ombra è coinciso con il risolvere il problema della prospettiva).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3600000" y="445680"/>
            <a:ext cx="1944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Per concludere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416160" y="986040"/>
            <a:ext cx="9216000" cy="6233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b="1" lang="it-IT">
                <a:latin typeface="Arial"/>
              </a:rPr>
              <a:t>Le ombre si scoprano da bambini e le si trova “sorprendenti”</a:t>
            </a:r>
            <a:r>
              <a:rPr lang="it-IT">
                <a:latin typeface="Arial"/>
              </a:rPr>
              <a:t>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Inizialmente</a:t>
            </a:r>
            <a:r>
              <a:rPr b="1" lang="it-IT">
                <a:latin typeface="Arial"/>
              </a:rPr>
              <a:t> i bambini applicano alle ombre ciò che vale per gli oggetti materiali: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scoprono che le ombre sono prodotte perché</a:t>
            </a:r>
            <a:r>
              <a:rPr b="1" lang="it-IT">
                <a:latin typeface="Arial"/>
              </a:rPr>
              <a:t> imparano a produrle in primis con il proprio corpo, sono immagini di loro stessi e le controllano, e ciò spiega tutte le connotazioni psicologiche,</a:t>
            </a:r>
            <a:r>
              <a:rPr lang="it-IT">
                <a:latin typeface="Arial"/>
              </a:rPr>
              <a:t> però fino ad un certo punto per cui sembra che abbiano un'entità autonoma,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il passaggio alla visione adulta del modello geometrico non è scontato e tracce di concezioni precedenti si ritrovano anche negli adulti.</a:t>
            </a:r>
            <a:endParaRPr/>
          </a:p>
          <a:p>
            <a:pPr lvl="2">
              <a:buSzPct val="45000"/>
              <a:buFont typeface="StarSymbol"/>
              <a:buChar char=""/>
            </a:pPr>
            <a:endParaRPr/>
          </a:p>
          <a:p>
            <a:r>
              <a:rPr lang="it-IT">
                <a:latin typeface="Arial"/>
              </a:rPr>
              <a:t>Nella prima parte del libro ci si sofferma sul passaggio, avvenuto solo con l'illuminazione data dall'elettricità, da ombre tremolanti e “vive” a ombre fisse: se una buona percentuale di alunni di Lia parlando delle proprie </a:t>
            </a:r>
            <a:r>
              <a:rPr b="1" lang="it-IT">
                <a:latin typeface="Arial"/>
              </a:rPr>
              <a:t>paure</a:t>
            </a:r>
            <a:r>
              <a:rPr lang="it-IT">
                <a:latin typeface="Arial"/>
              </a:rPr>
              <a:t> accenna alle ombre ciò non ci deve meravigliare. 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b="1" lang="it-IT">
                <a:latin typeface="Arial"/>
              </a:rPr>
              <a:t>In ambito “Ombre” razionalità finalistica e razionalità causale sono usate per costruire teoria che interpretano un fenomeno “sorprendente”</a:t>
            </a:r>
            <a:r>
              <a:rPr lang="it-IT">
                <a:latin typeface="Arial"/>
              </a:rPr>
              <a:t> che spontaneamente interessa i bambini e che può essere ricondotto ad un modello matematico.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it-IT">
                <a:latin typeface="Arial"/>
              </a:rPr>
              <a:t>Evidenziamo che si elaborano teorie che inquadrano in modo diverso il fenomeno pretendendo  l'elaborazione di  ragionamenti giustificati.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it-IT">
                <a:latin typeface="Arial"/>
              </a:rPr>
              <a:t>Proponiamo il modello geometrico, così come la possibilità di costruire il modello della prospettiva, solo quando i bambini sono in grado di dominarlo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it-IT">
                <a:latin typeface="Arial"/>
              </a:rPr>
              <a:t>Diamo la possibilità di riconoscere la propria teoria e come la stessa può evolvere</a:t>
            </a:r>
            <a:r>
              <a:rPr lang="it-IT">
                <a:latin typeface="Arial"/>
              </a:rPr>
              <a:t> perché il concetto di ombra non è innato e i bambini se lo stanno costruendo.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864000" y="360000"/>
            <a:ext cx="8640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it-IT">
                <a:latin typeface="Arial"/>
              </a:rPr>
              <a:t>Possibile scaletta di consegne in classe terza che tenga conto di quanto osservato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360000" y="962280"/>
            <a:ext cx="9216000" cy="7001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it-IT">
                <a:latin typeface="Arial"/>
              </a:rPr>
              <a:t>Emozioni:</a:t>
            </a:r>
            <a:r>
              <a:rPr lang="it-IT">
                <a:latin typeface="Arial"/>
              </a:rPr>
              <a:t> “Racconta la tua paura”, confronto di testi in cui, fra le altre paure, emerga la paura dell'ombra, discussione su perché le ombre fanno paura: dalla discussione dovrebbe emergere la necessità di conoscere l'ombra per sconfiggere la paura</a:t>
            </a:r>
            <a:endParaRPr/>
          </a:p>
          <a:p>
            <a:r>
              <a:rPr lang="it-IT">
                <a:latin typeface="Arial"/>
              </a:rPr>
              <a:t>- eventuali letture sempre su questo tema</a:t>
            </a:r>
            <a:endParaRPr/>
          </a:p>
          <a:p>
            <a:r>
              <a:rPr b="1" lang="it-IT">
                <a:latin typeface="Arial"/>
              </a:rPr>
              <a:t>giochi</a:t>
            </a:r>
            <a:endParaRPr/>
          </a:p>
          <a:p>
            <a:r>
              <a:rPr lang="it-IT">
                <a:latin typeface="Arial"/>
              </a:rPr>
              <a:t>- “conosciamo la nostra ombra” e alri giochi con resoconto finale seguendo modalità di Lia,  confronto dei disegni sui giochi in discussione (vedere come si diversificano le ipotesi e il ruolo dei disegni).</a:t>
            </a:r>
            <a:endParaRPr/>
          </a:p>
          <a:p>
            <a:r>
              <a:rPr b="1" lang="it-IT">
                <a:latin typeface="Arial"/>
              </a:rPr>
              <a:t>Testi </a:t>
            </a:r>
            <a:r>
              <a:rPr lang="it-IT">
                <a:latin typeface="Arial"/>
              </a:rPr>
              <a:t>per far emergeere le concezioni dei bambini. </a:t>
            </a:r>
            <a:endParaRPr/>
          </a:p>
          <a:p>
            <a:r>
              <a:rPr lang="it-IT">
                <a:latin typeface="Arial"/>
              </a:rPr>
              <a:t>- “La tua ombra parla di te”, “scrivi cosa è per te l'ombra”, confronto di testi per evidenziare le diverse accezioni di ombra che emergono.</a:t>
            </a:r>
            <a:endParaRPr/>
          </a:p>
          <a:p>
            <a:r>
              <a:rPr b="1" lang="it-IT">
                <a:latin typeface="Arial"/>
              </a:rPr>
              <a:t>espressività</a:t>
            </a:r>
            <a:endParaRPr/>
          </a:p>
          <a:p>
            <a:r>
              <a:rPr lang="it-IT">
                <a:latin typeface="Arial"/>
              </a:rPr>
              <a:t>- altri giochi in cortile con la propria ombra per farla muovere sul terreno per “far vedere/esprimere” qualcosa agli altri, disegni e confronto disegni in discussione (per passare in un secono momento al teatro d'ombre: usare la propria ombra come personaggio. - la tua ombra parla di te: cosa dice?</a:t>
            </a:r>
            <a:endParaRPr/>
          </a:p>
          <a:p>
            <a:r>
              <a:rPr lang="it-IT">
                <a:latin typeface="Arial"/>
              </a:rPr>
              <a:t>Osservazione/misurazione</a:t>
            </a:r>
            <a:endParaRPr/>
          </a:p>
          <a:p>
            <a:r>
              <a:rPr b="1" lang="it-IT">
                <a:latin typeface="Arial"/>
              </a:rPr>
              <a:t>- avvio misurazione/osservazione dell'ombra di un bambino/possbilità di considerare anche ombra di un oggetto</a:t>
            </a:r>
            <a:r>
              <a:rPr lang="it-IT">
                <a:latin typeface="Arial"/>
              </a:rPr>
              <a:t> (possibilità di considerare se ombra della maestra è più lunga di quella dei bambini vale anche per maestra bassa)</a:t>
            </a:r>
            <a:endParaRPr/>
          </a:p>
          <a:p>
            <a:r>
              <a:rPr lang="it-IT">
                <a:latin typeface="Arial"/>
              </a:rPr>
              <a:t>- “questa mattina dovevamo uscire a misurare le ombre ma purtroppo non c'è il sole e le ombre non si vedono. Perché secondo te non si vedono le ombre?”</a:t>
            </a:r>
            <a:endParaRPr/>
          </a:p>
          <a:p>
            <a:r>
              <a:rPr b="1" lang="it-IT">
                <a:latin typeface="Arial"/>
              </a:rPr>
              <a:t>Creatività</a:t>
            </a:r>
            <a:endParaRPr/>
          </a:p>
          <a:p>
            <a:r>
              <a:rPr lang="it-IT">
                <a:latin typeface="Arial"/>
              </a:rPr>
              <a:t>- costruisci una storia con le ombre dei tuoi amici (in gruppo, da rappresentare poi in cortile usando un telone e il sole come proiettore)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Application>LibreOffice/4.4.6.3$Windows_x86 LibreOffice_project/e8938fd3328e95dcf59dd64e7facd2c7d67c704d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2016-09-11T23:21:05Z</dcterms:created>
  <dc:language>it-IT</dc:language>
  <dcterms:modified xsi:type="dcterms:W3CDTF">2017-09-05T22:57:49Z</dcterms:modified>
  <cp:revision>16</cp:revision>
</cp:coreProperties>
</file>