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media/image23.png" ContentType="image/png"/>
  <Override PartName="/ppt/media/image21.jpeg" ContentType="image/jpeg"/>
  <Override PartName="/ppt/media/image20.jpeg" ContentType="image/jpeg"/>
  <Override PartName="/ppt/media/image18.jpeg" ContentType="image/jpeg"/>
  <Override PartName="/ppt/media/image14.png" ContentType="image/png"/>
  <Override PartName="/ppt/media/image13.png" ContentType="image/png"/>
  <Override PartName="/ppt/media/image24.jpeg" ContentType="image/jpeg"/>
  <Override PartName="/ppt/media/image12.png" ContentType="image/png"/>
  <Override PartName="/ppt/media/image3.png" ContentType="image/png"/>
  <Override PartName="/ppt/media/image17.jpeg" ContentType="image/jpeg"/>
  <Override PartName="/ppt/media/image19.jpeg" ContentType="image/jpeg"/>
  <Override PartName="/ppt/media/image11.png" ContentType="image/png"/>
  <Override PartName="/ppt/media/image10.png" ContentType="image/png"/>
  <Override PartName="/ppt/media/image5.png" ContentType="image/png"/>
  <Override PartName="/ppt/media/image8.jpeg" ContentType="image/jpeg"/>
  <Override PartName="/ppt/media/image9.png" ContentType="image/png"/>
  <Override PartName="/ppt/media/image7.jpeg" ContentType="image/jpeg"/>
  <Override PartName="/ppt/media/image6.png" ContentType="image/png"/>
  <Override PartName="/ppt/media/image22.jpeg" ContentType="image/jpeg"/>
  <Override PartName="/ppt/media/image4.png" ContentType="image/png"/>
  <Override PartName="/ppt/media/image16.png" ContentType="image/png"/>
  <Override PartName="/ppt/media/image2.png" ContentType="image/png"/>
  <Override PartName="/ppt/media/image15.png" ContentType="image/png"/>
  <Override PartName="/ppt/media/image1.png" ContentType="image/png"/>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p>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29" name="PlaceHolder 4"/>
          <p:cNvSpPr>
            <a:spLocks noGrp="1"/>
          </p:cNvSpPr>
          <p:nvPr>
            <p:ph type="body"/>
          </p:nvPr>
        </p:nvSpPr>
        <p:spPr>
          <a:xfrm>
            <a:off x="5152680" y="4058640"/>
            <a:ext cx="4426920" cy="2090880"/>
          </a:xfrm>
          <a:prstGeom prst="rect">
            <a:avLst/>
          </a:prstGeom>
        </p:spPr>
        <p:txBody>
          <a:bodyPr lIns="0" rIns="0" tIns="0" bIns="0"/>
          <a:p>
            <a:endParaRPr/>
          </a:p>
        </p:txBody>
      </p:sp>
      <p:sp>
        <p:nvSpPr>
          <p:cNvPr id="30" name="PlaceHolder 5"/>
          <p:cNvSpPr>
            <a:spLocks noGrp="1"/>
          </p:cNvSpPr>
          <p:nvPr>
            <p:ph type="body"/>
          </p:nvPr>
        </p:nvSpPr>
        <p:spPr>
          <a:xfrm>
            <a:off x="504000" y="4058640"/>
            <a:ext cx="4426920" cy="209088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32" name="PlaceHolder 2"/>
          <p:cNvSpPr>
            <a:spLocks noGrp="1"/>
          </p:cNvSpPr>
          <p:nvPr>
            <p:ph type="body"/>
          </p:nvPr>
        </p:nvSpPr>
        <p:spPr>
          <a:xfrm>
            <a:off x="504000" y="1768680"/>
            <a:ext cx="9072000" cy="4384080"/>
          </a:xfrm>
          <a:prstGeom prst="rect">
            <a:avLst/>
          </a:prstGeom>
        </p:spPr>
        <p:txBody>
          <a:bodyPr lIns="0" rIns="0" tIns="0" bIns="0"/>
          <a:p>
            <a:endParaRPr/>
          </a:p>
        </p:txBody>
      </p:sp>
      <p:sp>
        <p:nvSpPr>
          <p:cNvPr id="33" name="PlaceHolder 3"/>
          <p:cNvSpPr>
            <a:spLocks noGrp="1"/>
          </p:cNvSpPr>
          <p:nvPr>
            <p:ph type="body"/>
          </p:nvPr>
        </p:nvSpPr>
        <p:spPr>
          <a:xfrm>
            <a:off x="504000" y="1768680"/>
            <a:ext cx="9072000" cy="4384080"/>
          </a:xfrm>
          <a:prstGeom prst="rect">
            <a:avLst/>
          </a:prstGeom>
        </p:spPr>
        <p:txBody>
          <a:bodyPr lIns="0" rIns="0" tIns="0" bIns="0"/>
          <a:p>
            <a:endParaRPr/>
          </a:p>
        </p:txBody>
      </p:sp>
      <p:pic>
        <p:nvPicPr>
          <p:cNvPr id="34" name="" descr=""/>
          <p:cNvPicPr/>
          <p:nvPr/>
        </p:nvPicPr>
        <p:blipFill>
          <a:blip r:embed="rId2"/>
          <a:stretch/>
        </p:blipFill>
        <p:spPr>
          <a:xfrm>
            <a:off x="2292480" y="1768680"/>
            <a:ext cx="5494680" cy="4384080"/>
          </a:xfrm>
          <a:prstGeom prst="rect">
            <a:avLst/>
          </a:prstGeom>
          <a:ln>
            <a:noFill/>
          </a:ln>
        </p:spPr>
      </p:pic>
      <p:pic>
        <p:nvPicPr>
          <p:cNvPr id="35" name="" descr=""/>
          <p:cNvPicPr/>
          <p:nvPr/>
        </p:nvPicPr>
        <p:blipFill>
          <a:blip r:embed="rId3"/>
          <a:stretch/>
        </p:blipFill>
        <p:spPr>
          <a:xfrm>
            <a:off x="2292480" y="1768680"/>
            <a:ext cx="5494680" cy="43840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39" name="PlaceHolder 2"/>
          <p:cNvSpPr>
            <a:spLocks noGrp="1"/>
          </p:cNvSpPr>
          <p:nvPr>
            <p:ph type="subTitle"/>
          </p:nvPr>
        </p:nvSpPr>
        <p:spPr>
          <a:xfrm>
            <a:off x="504000" y="1768680"/>
            <a:ext cx="9072000" cy="43840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41" name="PlaceHolder 2"/>
          <p:cNvSpPr>
            <a:spLocks noGrp="1"/>
          </p:cNvSpPr>
          <p:nvPr>
            <p:ph type="body"/>
          </p:nvPr>
        </p:nvSpPr>
        <p:spPr>
          <a:xfrm>
            <a:off x="504000" y="1768680"/>
            <a:ext cx="9072000" cy="43840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43"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44" name="PlaceHolder 3"/>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3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48"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49" name="PlaceHolder 3"/>
          <p:cNvSpPr>
            <a:spLocks noGrp="1"/>
          </p:cNvSpPr>
          <p:nvPr>
            <p:ph type="body"/>
          </p:nvPr>
        </p:nvSpPr>
        <p:spPr>
          <a:xfrm>
            <a:off x="504000" y="4058640"/>
            <a:ext cx="4426920" cy="2090880"/>
          </a:xfrm>
          <a:prstGeom prst="rect">
            <a:avLst/>
          </a:prstGeom>
        </p:spPr>
        <p:txBody>
          <a:bodyPr lIns="0" rIns="0" tIns="0" bIns="0"/>
          <a:p>
            <a:endParaRPr/>
          </a:p>
        </p:txBody>
      </p:sp>
      <p:sp>
        <p:nvSpPr>
          <p:cNvPr id="50" name="PlaceHolder 4"/>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52"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53"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54" name="PlaceHolder 4"/>
          <p:cNvSpPr>
            <a:spLocks noGrp="1"/>
          </p:cNvSpPr>
          <p:nvPr>
            <p:ph type="body"/>
          </p:nvPr>
        </p:nvSpPr>
        <p:spPr>
          <a:xfrm>
            <a:off x="5152680" y="4058640"/>
            <a:ext cx="4426920" cy="209088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56"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57"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58" name="PlaceHolder 4"/>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60" name="PlaceHolder 2"/>
          <p:cNvSpPr>
            <a:spLocks noGrp="1"/>
          </p:cNvSpPr>
          <p:nvPr>
            <p:ph type="body"/>
          </p:nvPr>
        </p:nvSpPr>
        <p:spPr>
          <a:xfrm>
            <a:off x="504000" y="1768680"/>
            <a:ext cx="9072000" cy="2090880"/>
          </a:xfrm>
          <a:prstGeom prst="rect">
            <a:avLst/>
          </a:prstGeom>
        </p:spPr>
        <p:txBody>
          <a:bodyPr lIns="0" rIns="0" tIns="0" bIns="0"/>
          <a:p>
            <a:endParaRPr/>
          </a:p>
        </p:txBody>
      </p:sp>
      <p:sp>
        <p:nvSpPr>
          <p:cNvPr id="61" name="PlaceHolder 3"/>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63"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64"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65" name="PlaceHolder 4"/>
          <p:cNvSpPr>
            <a:spLocks noGrp="1"/>
          </p:cNvSpPr>
          <p:nvPr>
            <p:ph type="body"/>
          </p:nvPr>
        </p:nvSpPr>
        <p:spPr>
          <a:xfrm>
            <a:off x="5152680" y="4058640"/>
            <a:ext cx="4426920" cy="2090880"/>
          </a:xfrm>
          <a:prstGeom prst="rect">
            <a:avLst/>
          </a:prstGeom>
        </p:spPr>
        <p:txBody>
          <a:bodyPr lIns="0" rIns="0" tIns="0" bIns="0"/>
          <a:p>
            <a:endParaRPr/>
          </a:p>
        </p:txBody>
      </p:sp>
      <p:sp>
        <p:nvSpPr>
          <p:cNvPr id="66" name="PlaceHolder 5"/>
          <p:cNvSpPr>
            <a:spLocks noGrp="1"/>
          </p:cNvSpPr>
          <p:nvPr>
            <p:ph type="body"/>
          </p:nvPr>
        </p:nvSpPr>
        <p:spPr>
          <a:xfrm>
            <a:off x="504000" y="4058640"/>
            <a:ext cx="4426920" cy="209088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68" name="PlaceHolder 2"/>
          <p:cNvSpPr>
            <a:spLocks noGrp="1"/>
          </p:cNvSpPr>
          <p:nvPr>
            <p:ph type="body"/>
          </p:nvPr>
        </p:nvSpPr>
        <p:spPr>
          <a:xfrm>
            <a:off x="504000" y="1768680"/>
            <a:ext cx="9072000" cy="4384080"/>
          </a:xfrm>
          <a:prstGeom prst="rect">
            <a:avLst/>
          </a:prstGeom>
        </p:spPr>
        <p:txBody>
          <a:bodyPr lIns="0" rIns="0" tIns="0" bIns="0"/>
          <a:p>
            <a:endParaRPr/>
          </a:p>
        </p:txBody>
      </p:sp>
      <p:sp>
        <p:nvSpPr>
          <p:cNvPr id="69" name="PlaceHolder 3"/>
          <p:cNvSpPr>
            <a:spLocks noGrp="1"/>
          </p:cNvSpPr>
          <p:nvPr>
            <p:ph type="body"/>
          </p:nvPr>
        </p:nvSpPr>
        <p:spPr>
          <a:xfrm>
            <a:off x="504000" y="1768680"/>
            <a:ext cx="9072000" cy="4384080"/>
          </a:xfrm>
          <a:prstGeom prst="rect">
            <a:avLst/>
          </a:prstGeom>
        </p:spPr>
        <p:txBody>
          <a:bodyPr lIns="0" rIns="0" tIns="0" bIns="0"/>
          <a:p>
            <a:endParaRPr/>
          </a:p>
        </p:txBody>
      </p:sp>
      <p:pic>
        <p:nvPicPr>
          <p:cNvPr id="70" name="" descr=""/>
          <p:cNvPicPr/>
          <p:nvPr/>
        </p:nvPicPr>
        <p:blipFill>
          <a:blip r:embed="rId2"/>
          <a:stretch/>
        </p:blipFill>
        <p:spPr>
          <a:xfrm>
            <a:off x="2292480" y="1768680"/>
            <a:ext cx="5494680" cy="4384080"/>
          </a:xfrm>
          <a:prstGeom prst="rect">
            <a:avLst/>
          </a:prstGeom>
          <a:ln>
            <a:noFill/>
          </a:ln>
        </p:spPr>
      </p:pic>
      <p:pic>
        <p:nvPicPr>
          <p:cNvPr id="71" name="" descr=""/>
          <p:cNvPicPr/>
          <p:nvPr/>
        </p:nvPicPr>
        <p:blipFill>
          <a:blip r:embed="rId3"/>
          <a:stretch/>
        </p:blipFill>
        <p:spPr>
          <a:xfrm>
            <a:off x="2292480" y="1768680"/>
            <a:ext cx="5494680" cy="43840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13" name="PlaceHolder 3"/>
          <p:cNvSpPr>
            <a:spLocks noGrp="1"/>
          </p:cNvSpPr>
          <p:nvPr>
            <p:ph type="body"/>
          </p:nvPr>
        </p:nvSpPr>
        <p:spPr>
          <a:xfrm>
            <a:off x="504000" y="4058640"/>
            <a:ext cx="4426920" cy="2090880"/>
          </a:xfrm>
          <a:prstGeom prst="rect">
            <a:avLst/>
          </a:prstGeom>
        </p:spPr>
        <p:txBody>
          <a:bodyPr lIns="0" rIns="0" tIns="0" bIns="0"/>
          <a:p>
            <a:endParaRPr/>
          </a:p>
        </p:txBody>
      </p:sp>
      <p:sp>
        <p:nvSpPr>
          <p:cNvPr id="14" name="PlaceHolder 4"/>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pPr algn="ctr"/>
            <a:r>
              <a:rPr lang="it-IT" sz="4400">
                <a:latin typeface="Arial"/>
              </a:rPr>
              <a:t>Fai clic per modificare il formato del testo del titolo</a:t>
            </a:r>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2000" cy="1261800"/>
          </a:xfrm>
          <a:prstGeom prst="rect">
            <a:avLst/>
          </a:prstGeom>
        </p:spPr>
        <p:txBody>
          <a:bodyPr lIns="0" rIns="0" tIns="0" bIns="0" anchor="ctr"/>
          <a:p>
            <a:pPr algn="ctr"/>
            <a:r>
              <a:rPr lang="it-IT" sz="4400">
                <a:latin typeface="Arial"/>
              </a:rPr>
              <a:t>Fai clic per modificare il formato del testo del titolo</a:t>
            </a:r>
            <a:endParaRPr/>
          </a:p>
        </p:txBody>
      </p:sp>
      <p:sp>
        <p:nvSpPr>
          <p:cNvPr id="37" name="PlaceHolder 2"/>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hyperlink" Target="https://www.youtube.com/watch?v=c0JHbCRWffM" TargetMode="External"/><Relationship Id="rId2" Type="http://schemas.openxmlformats.org/officeDocument/2006/relationships/hyperlink" Target="https://www.youtube.com/watch?v=6lqNv3DZn20" TargetMode="External"/><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2" name="" descr=""/>
          <p:cNvPicPr/>
          <p:nvPr/>
        </p:nvPicPr>
        <p:blipFill>
          <a:blip r:embed="rId1"/>
          <a:stretch/>
        </p:blipFill>
        <p:spPr>
          <a:xfrm>
            <a:off x="456120" y="1296000"/>
            <a:ext cx="9300240" cy="3925080"/>
          </a:xfrm>
          <a:prstGeom prst="rect">
            <a:avLst/>
          </a:prstGeom>
          <a:ln>
            <a:noFill/>
          </a:ln>
        </p:spPr>
      </p:pic>
      <p:sp>
        <p:nvSpPr>
          <p:cNvPr id="73" name="CustomShape 1"/>
          <p:cNvSpPr/>
          <p:nvPr/>
        </p:nvSpPr>
        <p:spPr>
          <a:xfrm>
            <a:off x="503640" y="301320"/>
            <a:ext cx="9061920" cy="991800"/>
          </a:xfrm>
          <a:prstGeom prst="rect">
            <a:avLst/>
          </a:prstGeom>
          <a:noFill/>
          <a:ln>
            <a:noFill/>
          </a:ln>
        </p:spPr>
        <p:style>
          <a:lnRef idx="0"/>
          <a:fillRef idx="0"/>
          <a:effectRef idx="0"/>
          <a:fontRef idx="minor"/>
        </p:style>
        <p:txBody>
          <a:bodyPr lIns="0" rIns="0" tIns="0" bIns="0" anchor="ctr"/>
          <a:p>
            <a:pPr algn="ctr">
              <a:lnSpc>
                <a:spcPct val="100000"/>
              </a:lnSpc>
            </a:pPr>
            <a:r>
              <a:rPr lang="it-IT" sz="4000" strike="noStrike">
                <a:solidFill>
                  <a:srgbClr val="000000"/>
                </a:solidFill>
                <a:latin typeface="Arial"/>
                <a:ea typeface="DejaVu Sans"/>
              </a:rPr>
              <a:t>RAZIONALITA' DIVERSE in OMBRE</a:t>
            </a:r>
            <a:endParaRPr/>
          </a:p>
        </p:txBody>
      </p:sp>
      <p:sp>
        <p:nvSpPr>
          <p:cNvPr id="74" name="CustomShape 2"/>
          <p:cNvSpPr/>
          <p:nvPr/>
        </p:nvSpPr>
        <p:spPr>
          <a:xfrm>
            <a:off x="431280" y="5400000"/>
            <a:ext cx="9278280" cy="1617840"/>
          </a:xfrm>
          <a:prstGeom prst="rect">
            <a:avLst/>
          </a:prstGeom>
          <a:noFill/>
          <a:ln>
            <a:noFill/>
          </a:ln>
        </p:spPr>
        <p:style>
          <a:lnRef idx="0"/>
          <a:fillRef idx="0"/>
          <a:effectRef idx="0"/>
          <a:fontRef idx="minor"/>
        </p:style>
        <p:txBody>
          <a:bodyPr lIns="90000" rIns="90000" tIns="45000" bIns="45000"/>
          <a:p>
            <a:pPr algn="ctr">
              <a:lnSpc>
                <a:spcPct val="100000"/>
              </a:lnSpc>
            </a:pPr>
            <a:r>
              <a:rPr lang="it-IT" sz="2800" strike="noStrike">
                <a:solidFill>
                  <a:srgbClr val="000000"/>
                </a:solidFill>
                <a:latin typeface="Arial"/>
                <a:ea typeface="DejaVu Sans"/>
              </a:rPr>
              <a:t>“</a:t>
            </a:r>
            <a:r>
              <a:rPr lang="it-IT" sz="2800" strike="noStrike">
                <a:solidFill>
                  <a:srgbClr val="000000"/>
                </a:solidFill>
                <a:latin typeface="Arial"/>
                <a:ea typeface="DejaVu Sans"/>
              </a:rPr>
              <a:t>Ombre” ha una complessità tale (vediamo ciò che appare ma c'è qualcosa che non vediamo ed è “altro”) da costituirsi come campo di esperienza adatto a far emergere razionalità diverse</a:t>
            </a:r>
            <a:r>
              <a:rPr lang="it-IT" sz="3600" strike="noStrike">
                <a:solidFill>
                  <a:srgbClr val="000000"/>
                </a:solidFill>
                <a:latin typeface="Arial"/>
                <a:ea typeface="DejaVu Sans"/>
              </a:rPr>
              <a:t> </a:t>
            </a:r>
            <a:endParaRPr/>
          </a:p>
        </p:txBody>
      </p:sp>
    </p:spTree>
  </p:cSld>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nodeType="clickEffect" fill="hold" presetClass="entr" presetID="3" presetSubtype="10">
                                  <p:stCondLst>
                                    <p:cond delay="0"/>
                                  </p:stCondLst>
                                  <p:childTnLst>
                                    <p:set>
                                      <p:cBhvr>
                                        <p:cTn id="6" dur="1" fill="hold">
                                          <p:stCondLst>
                                            <p:cond delay="0"/>
                                          </p:stCondLst>
                                        </p:cTn>
                                        <p:tgtEl>
                                          <p:spTgt spid="73"/>
                                        </p:tgtEl>
                                        <p:attrNameLst>
                                          <p:attrName>style.visibility</p:attrName>
                                        </p:attrNameLst>
                                      </p:cBhvr>
                                      <p:to>
                                        <p:strVal val="visible"/>
                                      </p:to>
                                    </p:set>
                                    <p:animEffect filter="blinds(horizontal)" transition="in">
                                      <p:cBhvr additive="repl">
                                        <p:cTn id="7" dur="500"/>
                                        <p:tgtEl>
                                          <p:spTgt spid="73"/>
                                        </p:tgtEl>
                                      </p:cBhvr>
                                    </p:animEffect>
                                  </p:childTnLst>
                                </p:cTn>
                              </p:par>
                            </p:childTnLst>
                          </p:cTn>
                        </p:par>
                      </p:childTnLst>
                    </p:cTn>
                  </p:par>
                  <p:par>
                    <p:cTn id="8" fill="freeze">
                      <p:stCondLst>
                        <p:cond delay="indefinite"/>
                      </p:stCondLst>
                      <p:childTnLst>
                        <p:par>
                          <p:cTn id="9" fill="freeze">
                            <p:stCondLst>
                              <p:cond delay="0"/>
                            </p:stCondLst>
                            <p:childTnLst>
                              <p:par>
                                <p:cTn id="10" nodeType="clickEffect" fill="hold" presetClass="entr" presetID="3" presetSubtype="10">
                                  <p:stCondLst>
                                    <p:cond delay="0"/>
                                  </p:stCondLst>
                                  <p:childTnLst>
                                    <p:set>
                                      <p:cBhvr>
                                        <p:cTn id="11" fill="hold">
                                          <p:stCondLst>
                                            <p:cond delay="0"/>
                                          </p:stCondLst>
                                        </p:cTn>
                                        <p:tgtEl>
                                          <p:spTgt spid="74"/>
                                        </p:tgtEl>
                                        <p:attrNameLst>
                                          <p:attrName>style.visibility</p:attrName>
                                        </p:attrNameLst>
                                      </p:cBhvr>
                                      <p:to>
                                        <p:strVal val="visible"/>
                                      </p:to>
                                    </p:set>
                                    <p:animEffect filter="blinds(horizontal)" transition="in">
                                      <p:cBhvr additive="repl">
                                        <p:cTn id="12" dur="50"/>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CustomShape 1"/>
          <p:cNvSpPr/>
          <p:nvPr/>
        </p:nvSpPr>
        <p:spPr>
          <a:xfrm>
            <a:off x="575640" y="288000"/>
            <a:ext cx="8850600" cy="500400"/>
          </a:xfrm>
          <a:prstGeom prst="rect">
            <a:avLst/>
          </a:prstGeom>
          <a:solidFill>
            <a:srgbClr val="ffff99"/>
          </a:solidFill>
          <a:ln>
            <a:noFill/>
          </a:ln>
        </p:spPr>
        <p:style>
          <a:lnRef idx="0"/>
          <a:fillRef idx="0"/>
          <a:effectRef idx="0"/>
          <a:fontRef idx="minor"/>
        </p:style>
        <p:txBody>
          <a:bodyPr lIns="90000" rIns="90000" tIns="45000" bIns="45000"/>
          <a:p>
            <a:pPr algn="ctr">
              <a:lnSpc>
                <a:spcPct val="100000"/>
              </a:lnSpc>
            </a:pPr>
            <a:r>
              <a:rPr b="1" lang="it-IT" sz="2400" strike="noStrike">
                <a:solidFill>
                  <a:srgbClr val="000000"/>
                </a:solidFill>
                <a:latin typeface="Arial"/>
                <a:ea typeface="DejaVu Sans"/>
              </a:rPr>
              <a:t>Il parallelo fra Eventi aleatori e Ombre</a:t>
            </a:r>
            <a:endParaRPr/>
          </a:p>
        </p:txBody>
      </p:sp>
      <p:sp>
        <p:nvSpPr>
          <p:cNvPr id="116" name="CustomShape 2"/>
          <p:cNvSpPr/>
          <p:nvPr/>
        </p:nvSpPr>
        <p:spPr>
          <a:xfrm>
            <a:off x="360000" y="1257120"/>
            <a:ext cx="4456800" cy="161928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Testo di avvio del lavoro</a:t>
            </a:r>
            <a:endParaRPr/>
          </a:p>
          <a:p>
            <a:r>
              <a:rPr lang="it-IT" strike="noStrike">
                <a:solidFill>
                  <a:srgbClr val="000000"/>
                </a:solidFill>
                <a:latin typeface="Arial"/>
                <a:ea typeface="DejaVu Sans"/>
              </a:rPr>
              <a:t>... e poi la pallina, con il numero dei bambini che non escono,  c'è perché le abbiamo contate le palline, ma</a:t>
            </a:r>
            <a:r>
              <a:rPr b="1" lang="it-IT" strike="noStrike">
                <a:solidFill>
                  <a:srgbClr val="000000"/>
                </a:solidFill>
                <a:latin typeface="Arial"/>
                <a:ea typeface="DejaVu Sans"/>
              </a:rPr>
              <a:t> forse è la pallina che vuole stare dentro il sacchetto.</a:t>
            </a:r>
            <a:endParaRPr/>
          </a:p>
        </p:txBody>
      </p:sp>
      <p:sp>
        <p:nvSpPr>
          <p:cNvPr id="117" name="CustomShape 3"/>
          <p:cNvSpPr/>
          <p:nvPr/>
        </p:nvSpPr>
        <p:spPr>
          <a:xfrm>
            <a:off x="5259600" y="1152000"/>
            <a:ext cx="4240800" cy="201888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Testo di avvio del lavoro</a:t>
            </a:r>
            <a:endParaRPr/>
          </a:p>
          <a:p>
            <a:r>
              <a:rPr lang="it-IT" strike="noStrike">
                <a:solidFill>
                  <a:srgbClr val="000000"/>
                </a:solidFill>
                <a:latin typeface="Arial"/>
                <a:ea typeface="DejaVu Sans"/>
              </a:rPr>
              <a:t>Penso che i numeri mai usciti</a:t>
            </a:r>
            <a:r>
              <a:rPr b="1" lang="it-IT" strike="noStrike">
                <a:solidFill>
                  <a:srgbClr val="000000"/>
                </a:solidFill>
                <a:latin typeface="Arial"/>
                <a:ea typeface="DejaVu Sans"/>
              </a:rPr>
              <a:t> saranno in fondo e noi non ci arriviamo</a:t>
            </a:r>
            <a:r>
              <a:rPr lang="it-IT" strike="noStrike">
                <a:solidFill>
                  <a:srgbClr val="000000"/>
                </a:solidFill>
                <a:latin typeface="Arial"/>
                <a:ea typeface="DejaVu Sans"/>
              </a:rPr>
              <a:t> perché quelli che peschiamo li rimettiamo nella scatola per primi e quelli che non abbiamo mai pescato sono rimasti in fondo per ultimi.</a:t>
            </a:r>
            <a:endParaRPr/>
          </a:p>
        </p:txBody>
      </p:sp>
      <p:sp>
        <p:nvSpPr>
          <p:cNvPr id="118" name="CustomShape 4"/>
          <p:cNvSpPr/>
          <p:nvPr/>
        </p:nvSpPr>
        <p:spPr>
          <a:xfrm>
            <a:off x="432000" y="4962240"/>
            <a:ext cx="4029840" cy="230724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b="1" lang="it-IT" strike="noStrike">
                <a:solidFill>
                  <a:srgbClr val="000000"/>
                </a:solidFill>
                <a:latin typeface="Arial"/>
                <a:ea typeface="DejaVu Sans"/>
              </a:rPr>
              <a:t>Alla conclusione del percorso</a:t>
            </a:r>
            <a:r>
              <a:rPr lang="it-IT" strike="noStrike">
                <a:solidFill>
                  <a:srgbClr val="000000"/>
                </a:solidFill>
                <a:latin typeface="Arial"/>
                <a:ea typeface="DejaVu Sans"/>
              </a:rPr>
              <a:t> Giuseppe dice che quei numeri bassi </a:t>
            </a:r>
            <a:r>
              <a:rPr b="1" lang="it-IT" strike="noStrike">
                <a:solidFill>
                  <a:srgbClr val="000000"/>
                </a:solidFill>
                <a:latin typeface="Arial"/>
                <a:ea typeface="DejaVu Sans"/>
              </a:rPr>
              <a:t>non usciranno mai </a:t>
            </a:r>
            <a:r>
              <a:rPr lang="it-IT" strike="noStrike">
                <a:solidFill>
                  <a:srgbClr val="000000"/>
                </a:solidFill>
                <a:latin typeface="Arial"/>
                <a:ea typeface="DejaVu Sans"/>
              </a:rPr>
              <a:t>e rimangono così e non arriveranno mai in cima; </a:t>
            </a:r>
            <a:endParaRPr/>
          </a:p>
          <a:p>
            <a:pPr>
              <a:lnSpc>
                <a:spcPct val="100000"/>
              </a:lnSpc>
              <a:buSzPct val="45000"/>
              <a:buFont typeface="StarSymbol"/>
              <a:buChar char="l"/>
            </a:pPr>
            <a:r>
              <a:rPr lang="it-IT" strike="noStrike">
                <a:solidFill>
                  <a:srgbClr val="000000"/>
                </a:solidFill>
                <a:latin typeface="Arial"/>
                <a:ea typeface="DejaVu Sans"/>
              </a:rPr>
              <a:t>Mattia dice che non escono perché </a:t>
            </a:r>
            <a:r>
              <a:rPr b="1" lang="it-IT" strike="noStrike">
                <a:solidFill>
                  <a:srgbClr val="000000"/>
                </a:solidFill>
                <a:latin typeface="Arial"/>
                <a:ea typeface="DejaVu Sans"/>
              </a:rPr>
              <a:t>sono sfortunati e non ce la faranno mai </a:t>
            </a:r>
            <a:endParaRPr/>
          </a:p>
        </p:txBody>
      </p:sp>
      <p:sp>
        <p:nvSpPr>
          <p:cNvPr id="119" name="CustomShape 5"/>
          <p:cNvSpPr/>
          <p:nvPr/>
        </p:nvSpPr>
        <p:spPr>
          <a:xfrm>
            <a:off x="4967640" y="5133240"/>
            <a:ext cx="4600800" cy="2136240"/>
          </a:xfrm>
          <a:prstGeom prst="rect">
            <a:avLst/>
          </a:prstGeom>
          <a:noFill/>
          <a:ln>
            <a:noFill/>
          </a:ln>
        </p:spPr>
        <p:style>
          <a:lnRef idx="0"/>
          <a:fillRef idx="0"/>
          <a:effectRef idx="0"/>
          <a:fontRef idx="minor"/>
        </p:style>
        <p:txBody>
          <a:bodyPr lIns="90000" rIns="90000" tIns="45000" bIns="45000"/>
          <a:p>
            <a:pPr>
              <a:lnSpc>
                <a:spcPct val="100000"/>
              </a:lnSpc>
            </a:pPr>
            <a:r>
              <a:rPr b="1" lang="it-IT" strike="noStrike">
                <a:solidFill>
                  <a:srgbClr val="000000"/>
                </a:solidFill>
                <a:latin typeface="Arial"/>
                <a:ea typeface="DejaVu Sans"/>
              </a:rPr>
              <a:t>Alla conclusione del percorso</a:t>
            </a:r>
            <a:endParaRPr/>
          </a:p>
          <a:p>
            <a:pPr>
              <a:lnSpc>
                <a:spcPct val="100000"/>
              </a:lnSpc>
            </a:pPr>
            <a:r>
              <a:rPr lang="it-IT" strike="noStrike">
                <a:solidFill>
                  <a:srgbClr val="000000"/>
                </a:solidFill>
                <a:latin typeface="Arial"/>
                <a:ea typeface="DejaVu Sans"/>
              </a:rPr>
              <a:t>Alex dice che</a:t>
            </a:r>
            <a:r>
              <a:rPr b="1" lang="it-IT" strike="noStrike">
                <a:solidFill>
                  <a:srgbClr val="000000"/>
                </a:solidFill>
                <a:latin typeface="Arial"/>
                <a:ea typeface="DejaVu Sans"/>
              </a:rPr>
              <a:t> chi ha poche estrazioni raggiungerà gli altr</a:t>
            </a:r>
            <a:r>
              <a:rPr lang="it-IT" strike="noStrike">
                <a:solidFill>
                  <a:srgbClr val="000000"/>
                </a:solidFill>
                <a:latin typeface="Arial"/>
                <a:ea typeface="DejaVu Sans"/>
              </a:rPr>
              <a:t>i; </a:t>
            </a:r>
            <a:endParaRPr/>
          </a:p>
          <a:p>
            <a:pPr>
              <a:lnSpc>
                <a:spcPct val="100000"/>
              </a:lnSpc>
              <a:buSzPct val="45000"/>
              <a:buFont typeface="StarSymbol"/>
              <a:buChar char="l"/>
            </a:pPr>
            <a:r>
              <a:rPr lang="it-IT" strike="noStrike">
                <a:solidFill>
                  <a:srgbClr val="000000"/>
                </a:solidFill>
                <a:latin typeface="Arial"/>
                <a:ea typeface="DejaVu Sans"/>
              </a:rPr>
              <a:t>Gioele dice che quelli più alti hanno un livello esagerato e </a:t>
            </a:r>
            <a:r>
              <a:rPr b="1" lang="it-IT" strike="noStrike">
                <a:solidFill>
                  <a:srgbClr val="000000"/>
                </a:solidFill>
                <a:latin typeface="Arial"/>
                <a:ea typeface="DejaVu Sans"/>
              </a:rPr>
              <a:t>che quelli più bassi si alzeranno tanto mentre quelli più bassi si alzeranno meno</a:t>
            </a:r>
            <a:endParaRPr/>
          </a:p>
        </p:txBody>
      </p:sp>
      <p:sp>
        <p:nvSpPr>
          <p:cNvPr id="120" name="CustomShape 6"/>
          <p:cNvSpPr/>
          <p:nvPr/>
        </p:nvSpPr>
        <p:spPr>
          <a:xfrm>
            <a:off x="1444680" y="3744000"/>
            <a:ext cx="3808800" cy="50148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Razionalità finalistica</a:t>
            </a:r>
            <a:endParaRPr/>
          </a:p>
        </p:txBody>
      </p:sp>
      <p:sp>
        <p:nvSpPr>
          <p:cNvPr id="121" name="CustomShape 7"/>
          <p:cNvSpPr/>
          <p:nvPr/>
        </p:nvSpPr>
        <p:spPr>
          <a:xfrm>
            <a:off x="5184000" y="3816000"/>
            <a:ext cx="4096800" cy="42336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Razionalità causale</a:t>
            </a:r>
            <a:endParaRPr/>
          </a:p>
        </p:txBody>
      </p:sp>
      <p:sp>
        <p:nvSpPr>
          <p:cNvPr id="122" name="Line 8"/>
          <p:cNvSpPr/>
          <p:nvPr/>
        </p:nvSpPr>
        <p:spPr>
          <a:xfrm>
            <a:off x="1295640" y="3168000"/>
            <a:ext cx="360" cy="1728000"/>
          </a:xfrm>
          <a:prstGeom prst="line">
            <a:avLst/>
          </a:prstGeom>
          <a:ln>
            <a:solidFill>
              <a:srgbClr val="000000"/>
            </a:solidFill>
            <a:tailEnd len="med" type="triangle" w="med"/>
          </a:ln>
        </p:spPr>
      </p:sp>
      <p:sp>
        <p:nvSpPr>
          <p:cNvPr id="123" name="Line 9"/>
          <p:cNvSpPr/>
          <p:nvPr/>
        </p:nvSpPr>
        <p:spPr>
          <a:xfrm>
            <a:off x="8208000" y="3096000"/>
            <a:ext cx="0" cy="1944000"/>
          </a:xfrm>
          <a:prstGeom prst="line">
            <a:avLst/>
          </a:prstGeom>
          <a:ln>
            <a:solidFill>
              <a:srgbClr val="000000"/>
            </a:solidFill>
            <a:tailEnd len="med" type="triangle" w="med"/>
          </a:ln>
        </p:spPr>
      </p:sp>
    </p:spTree>
  </p:cSld>
  <p:timing>
    <p:tnLst>
      <p:par>
        <p:cTn id="121" dur="indefinite" restart="never" nodeType="tmRoot">
          <p:childTnLst>
            <p:seq>
              <p:cTn id="122" nodeType="mainSeq">
                <p:childTnLst>
                  <p:par>
                    <p:cTn id="123" fill="freeze">
                      <p:stCondLst>
                        <p:cond delay="indefinite"/>
                      </p:stCondLst>
                      <p:childTnLst>
                        <p:par>
                          <p:cTn id="124" fill="freeze">
                            <p:stCondLst>
                              <p:cond delay="0"/>
                            </p:stCondLst>
                            <p:childTnLst>
                              <p:par>
                                <p:cTn id="125" nodeType="clickEffect" fill="hold" presetClass="entr" presetID="3" presetSubtype="10">
                                  <p:stCondLst>
                                    <p:cond delay="0"/>
                                  </p:stCondLst>
                                  <p:childTnLst>
                                    <p:set>
                                      <p:cBhvr>
                                        <p:cTn id="126" dur="1" fill="hold">
                                          <p:stCondLst>
                                            <p:cond delay="0"/>
                                          </p:stCondLst>
                                        </p:cTn>
                                        <p:tgtEl>
                                          <p:spTgt spid="115"/>
                                        </p:tgtEl>
                                        <p:attrNameLst>
                                          <p:attrName>style.visibility</p:attrName>
                                        </p:attrNameLst>
                                      </p:cBhvr>
                                      <p:to>
                                        <p:strVal val="visible"/>
                                      </p:to>
                                    </p:set>
                                    <p:animEffect filter="blinds(horizontal)" transition="in">
                                      <p:cBhvr additive="repl">
                                        <p:cTn id="127" dur="500"/>
                                        <p:tgtEl>
                                          <p:spTgt spid="115"/>
                                        </p:tgtEl>
                                      </p:cBhvr>
                                    </p:animEffect>
                                  </p:childTnLst>
                                </p:cTn>
                              </p:par>
                            </p:childTnLst>
                          </p:cTn>
                        </p:par>
                      </p:childTnLst>
                    </p:cTn>
                  </p:par>
                  <p:par>
                    <p:cTn id="128" fill="freeze">
                      <p:stCondLst>
                        <p:cond delay="indefinite"/>
                      </p:stCondLst>
                      <p:childTnLst>
                        <p:par>
                          <p:cTn id="129" fill="freeze">
                            <p:stCondLst>
                              <p:cond delay="0"/>
                            </p:stCondLst>
                            <p:childTnLst>
                              <p:par>
                                <p:cTn id="130" nodeType="clickEffect" fill="hold" presetClass="entr" presetID="3" presetSubtype="10">
                                  <p:stCondLst>
                                    <p:cond delay="0"/>
                                  </p:stCondLst>
                                  <p:childTnLst>
                                    <p:set>
                                      <p:cBhvr>
                                        <p:cTn id="131" dur="1" fill="hold">
                                          <p:stCondLst>
                                            <p:cond delay="0"/>
                                          </p:stCondLst>
                                        </p:cTn>
                                        <p:tgtEl>
                                          <p:spTgt spid="116"/>
                                        </p:tgtEl>
                                        <p:attrNameLst>
                                          <p:attrName>style.visibility</p:attrName>
                                        </p:attrNameLst>
                                      </p:cBhvr>
                                      <p:to>
                                        <p:strVal val="visible"/>
                                      </p:to>
                                    </p:set>
                                    <p:animEffect filter="blinds(horizontal)" transition="in">
                                      <p:cBhvr additive="repl">
                                        <p:cTn id="132" dur="500"/>
                                        <p:tgtEl>
                                          <p:spTgt spid="116"/>
                                        </p:tgtEl>
                                      </p:cBhvr>
                                    </p:animEffect>
                                  </p:childTnLst>
                                </p:cTn>
                              </p:par>
                              <p:par>
                                <p:cTn id="133" nodeType="withEffect" fill="hold" presetClass="entr" presetID="3" presetSubtype="10">
                                  <p:stCondLst>
                                    <p:cond delay="0"/>
                                  </p:stCondLst>
                                  <p:childTnLst>
                                    <p:set>
                                      <p:cBhvr>
                                        <p:cTn id="134" dur="1" fill="hold">
                                          <p:stCondLst>
                                            <p:cond delay="0"/>
                                          </p:stCondLst>
                                        </p:cTn>
                                        <p:tgtEl>
                                          <p:spTgt spid="118"/>
                                        </p:tgtEl>
                                        <p:attrNameLst>
                                          <p:attrName>style.visibility</p:attrName>
                                        </p:attrNameLst>
                                      </p:cBhvr>
                                      <p:to>
                                        <p:strVal val="visible"/>
                                      </p:to>
                                    </p:set>
                                    <p:animEffect filter="blinds(horizontal)" transition="in">
                                      <p:cBhvr additive="repl">
                                        <p:cTn id="135" dur="500"/>
                                        <p:tgtEl>
                                          <p:spTgt spid="118"/>
                                        </p:tgtEl>
                                      </p:cBhvr>
                                    </p:animEffect>
                                  </p:childTnLst>
                                </p:cTn>
                              </p:par>
                              <p:par>
                                <p:cTn id="136" nodeType="withEffect" fill="hold" presetClass="entr" presetID="3" presetSubtype="10">
                                  <p:stCondLst>
                                    <p:cond delay="0"/>
                                  </p:stCondLst>
                                  <p:childTnLst>
                                    <p:set>
                                      <p:cBhvr>
                                        <p:cTn id="137" dur="1" fill="hold">
                                          <p:stCondLst>
                                            <p:cond delay="0"/>
                                          </p:stCondLst>
                                        </p:cTn>
                                        <p:tgtEl>
                                          <p:spTgt spid="122"/>
                                        </p:tgtEl>
                                        <p:attrNameLst>
                                          <p:attrName>style.visibility</p:attrName>
                                        </p:attrNameLst>
                                      </p:cBhvr>
                                      <p:to>
                                        <p:strVal val="visible"/>
                                      </p:to>
                                    </p:set>
                                    <p:animEffect filter="blinds(horizontal)" transition="in">
                                      <p:cBhvr additive="repl">
                                        <p:cTn id="138" dur="500"/>
                                        <p:tgtEl>
                                          <p:spTgt spid="122"/>
                                        </p:tgtEl>
                                      </p:cBhvr>
                                    </p:animEffect>
                                  </p:childTnLst>
                                </p:cTn>
                              </p:par>
                            </p:childTnLst>
                          </p:cTn>
                        </p:par>
                      </p:childTnLst>
                    </p:cTn>
                  </p:par>
                  <p:par>
                    <p:cTn id="139" fill="freeze">
                      <p:stCondLst>
                        <p:cond delay="indefinite"/>
                      </p:stCondLst>
                      <p:childTnLst>
                        <p:par>
                          <p:cTn id="140" fill="freeze">
                            <p:stCondLst>
                              <p:cond delay="0"/>
                            </p:stCondLst>
                            <p:childTnLst>
                              <p:par>
                                <p:cTn id="141" nodeType="clickEffect" fill="hold" presetClass="entr" presetID="3" presetSubtype="10">
                                  <p:stCondLst>
                                    <p:cond delay="0"/>
                                  </p:stCondLst>
                                  <p:childTnLst>
                                    <p:set>
                                      <p:cBhvr>
                                        <p:cTn id="142" dur="1" fill="hold">
                                          <p:stCondLst>
                                            <p:cond delay="0"/>
                                          </p:stCondLst>
                                        </p:cTn>
                                        <p:tgtEl>
                                          <p:spTgt spid="117"/>
                                        </p:tgtEl>
                                        <p:attrNameLst>
                                          <p:attrName>style.visibility</p:attrName>
                                        </p:attrNameLst>
                                      </p:cBhvr>
                                      <p:to>
                                        <p:strVal val="visible"/>
                                      </p:to>
                                    </p:set>
                                    <p:animEffect filter="blinds(horizontal)" transition="in">
                                      <p:cBhvr additive="repl">
                                        <p:cTn id="143" dur="500"/>
                                        <p:tgtEl>
                                          <p:spTgt spid="117"/>
                                        </p:tgtEl>
                                      </p:cBhvr>
                                    </p:animEffect>
                                  </p:childTnLst>
                                </p:cTn>
                              </p:par>
                              <p:par>
                                <p:cTn id="144" nodeType="withEffect" fill="hold" presetClass="entr" presetID="3" presetSubtype="10">
                                  <p:stCondLst>
                                    <p:cond delay="0"/>
                                  </p:stCondLst>
                                  <p:childTnLst>
                                    <p:set>
                                      <p:cBhvr>
                                        <p:cTn id="145" dur="1" fill="hold">
                                          <p:stCondLst>
                                            <p:cond delay="0"/>
                                          </p:stCondLst>
                                        </p:cTn>
                                        <p:tgtEl>
                                          <p:spTgt spid="119"/>
                                        </p:tgtEl>
                                        <p:attrNameLst>
                                          <p:attrName>style.visibility</p:attrName>
                                        </p:attrNameLst>
                                      </p:cBhvr>
                                      <p:to>
                                        <p:strVal val="visible"/>
                                      </p:to>
                                    </p:set>
                                    <p:animEffect filter="blinds(horizontal)" transition="in">
                                      <p:cBhvr additive="repl">
                                        <p:cTn id="146" dur="500"/>
                                        <p:tgtEl>
                                          <p:spTgt spid="119"/>
                                        </p:tgtEl>
                                      </p:cBhvr>
                                    </p:animEffect>
                                  </p:childTnLst>
                                </p:cTn>
                              </p:par>
                              <p:par>
                                <p:cTn id="147" nodeType="withEffect" fill="hold" presetClass="entr" presetID="3" presetSubtype="10">
                                  <p:stCondLst>
                                    <p:cond delay="0"/>
                                  </p:stCondLst>
                                  <p:childTnLst>
                                    <p:set>
                                      <p:cBhvr>
                                        <p:cTn id="148" dur="1" fill="hold">
                                          <p:stCondLst>
                                            <p:cond delay="0"/>
                                          </p:stCondLst>
                                        </p:cTn>
                                        <p:tgtEl>
                                          <p:spTgt spid="123"/>
                                        </p:tgtEl>
                                        <p:attrNameLst>
                                          <p:attrName>style.visibility</p:attrName>
                                        </p:attrNameLst>
                                      </p:cBhvr>
                                      <p:to>
                                        <p:strVal val="visible"/>
                                      </p:to>
                                    </p:set>
                                    <p:animEffect filter="blinds(horizontal)" transition="in">
                                      <p:cBhvr additive="repl">
                                        <p:cTn id="149" dur="500"/>
                                        <p:tgtEl>
                                          <p:spTgt spid="1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CustomShape 1"/>
          <p:cNvSpPr/>
          <p:nvPr/>
        </p:nvSpPr>
        <p:spPr>
          <a:xfrm>
            <a:off x="577800" y="360000"/>
            <a:ext cx="8920800" cy="1655640"/>
          </a:xfrm>
          <a:prstGeom prst="rect">
            <a:avLst/>
          </a:prstGeom>
          <a:solidFill>
            <a:srgbClr val="ffff99"/>
          </a:solid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Consegne che inquadrano il fenomeno da prospettive diverse, consentono di analizzare come lo stesso alunno, seppure ascritto ad una razionalità, eserciti razionalità diverse. Elisa (riferita alla razionalità causale) commenta il grafico sulla crescita delle piantine e scrive un mito sui quattro elementi dopo la visita a Palazzo Reale (novembre).</a:t>
            </a:r>
            <a:endParaRPr/>
          </a:p>
          <a:p>
            <a:endParaRPr/>
          </a:p>
        </p:txBody>
      </p:sp>
      <p:sp>
        <p:nvSpPr>
          <p:cNvPr id="125" name="CustomShape 2"/>
          <p:cNvSpPr/>
          <p:nvPr/>
        </p:nvSpPr>
        <p:spPr>
          <a:xfrm>
            <a:off x="504000" y="2160000"/>
            <a:ext cx="9138960" cy="520452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Interpretazione del grafico:</a:t>
            </a:r>
            <a:r>
              <a:rPr lang="it-IT" strike="noStrike">
                <a:solidFill>
                  <a:srgbClr val="000000"/>
                </a:solidFill>
                <a:latin typeface="Arial"/>
                <a:ea typeface="DejaVu Sans"/>
              </a:rPr>
              <a:t> la piantina con tutto è cresciuta tantissimo ed è arrivata fino al 16 maggio, la piantina n. 2 senza acqua è cresciuta solo perché alla fine le abbiamo dato pochissime gocce d'acqua se no non cresceva, quella senza luce non è cresciuta tanto, è arrivata fino al 4 aprile ma poi è morta, anche quella senza aria è cresciuta tantissimo come la n. 1 perché non siamo riusciti a togliere l'aria e stava più al caldo, quella senza terra è spuntata ed è arrivata fino a fine marzo, quella all'ombra è spuntata ma è quella che è morta prima di tutte le altre.</a:t>
            </a:r>
            <a:endParaRPr/>
          </a:p>
          <a:p>
            <a:r>
              <a:rPr lang="it-IT" strike="noStrike">
                <a:solidFill>
                  <a:srgbClr val="000000"/>
                </a:solidFill>
                <a:latin typeface="Arial"/>
                <a:ea typeface="DejaVu Sans"/>
              </a:rPr>
              <a:t>Sole, luce, terra, acqua servono per far crescere bene le piante e sono necessarie sempre per nutrirle e per non farle morire. </a:t>
            </a:r>
            <a:endParaRPr/>
          </a:p>
          <a:p>
            <a:endParaRPr/>
          </a:p>
          <a:p>
            <a:r>
              <a:rPr b="1" lang="it-IT" strike="noStrike">
                <a:solidFill>
                  <a:srgbClr val="000000"/>
                </a:solidFill>
                <a:latin typeface="Arial"/>
                <a:ea typeface="DejaVu Sans"/>
              </a:rPr>
              <a:t>Scrittura del mito</a:t>
            </a:r>
            <a:endParaRPr/>
          </a:p>
          <a:p>
            <a:r>
              <a:rPr lang="it-IT" strike="noStrike">
                <a:solidFill>
                  <a:srgbClr val="000000"/>
                </a:solidFill>
                <a:latin typeface="Arial"/>
                <a:ea typeface="DejaVu Sans"/>
              </a:rPr>
              <a:t>Improvvisamente dal cielo venne una palla di fuoco che distrusse tutto il prato verde e non restò neanche una pianta tranne il capo di tutte le piante. Il capo cercò di parlare con la palla di fuoco ma non ci riuscì. Arrivò l'acqua e sconfisse la palla di fuoco, allora la Natura decise di mettere gli elementi in angoli separati: in un angolo c'era il Fuoco, nell'altro l'Acqua, nell'altro la Terra e solo l'Aria poteva girare dappertutto. Così al centro dal capo delle piante uscirono tante altre piante ogni giorno e così la Terra diventò tutto un prato verde e il mondo non venne più distrutto.</a:t>
            </a:r>
            <a:endParaRPr/>
          </a:p>
        </p:txBody>
      </p:sp>
    </p:spTree>
  </p:cSld>
  <p:timing>
    <p:tnLst>
      <p:par>
        <p:cTn id="150" dur="indefinite" restart="never" nodeType="tmRoot">
          <p:childTnLst>
            <p:seq>
              <p:cTn id="151"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CustomShape 1"/>
          <p:cNvSpPr/>
          <p:nvPr/>
        </p:nvSpPr>
        <p:spPr>
          <a:xfrm>
            <a:off x="651600" y="1296000"/>
            <a:ext cx="8270640" cy="78624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200" strike="noStrike">
                <a:solidFill>
                  <a:srgbClr val="000000"/>
                </a:solidFill>
                <a:latin typeface="Liberation Sans;Arial"/>
                <a:ea typeface="Mangal"/>
              </a:rPr>
              <a:t>La gara di corsa con la nostra ombra</a:t>
            </a:r>
            <a:endParaRPr/>
          </a:p>
          <a:p>
            <a:pPr>
              <a:lnSpc>
                <a:spcPct val="100000"/>
              </a:lnSpc>
              <a:buSzPct val="45000"/>
              <a:buFont typeface="StarSymbol"/>
              <a:buChar char="l"/>
            </a:pPr>
            <a:r>
              <a:rPr lang="it-IT" sz="2200" strike="noStrike">
                <a:solidFill>
                  <a:srgbClr val="000000"/>
                </a:solidFill>
                <a:latin typeface="Liberation Sans;Arial"/>
                <a:ea typeface="Mangal"/>
              </a:rPr>
              <a:t>Disegno di ombre di un oggetto da punti di vista divers</a:t>
            </a:r>
            <a:r>
              <a:rPr lang="it-IT" sz="2400" strike="noStrike">
                <a:solidFill>
                  <a:srgbClr val="000000"/>
                </a:solidFill>
                <a:latin typeface="Liberation Sans;Arial"/>
                <a:ea typeface="Mangal"/>
              </a:rPr>
              <a:t>i</a:t>
            </a:r>
            <a:endParaRPr/>
          </a:p>
        </p:txBody>
      </p:sp>
      <p:sp>
        <p:nvSpPr>
          <p:cNvPr id="127" name="CustomShape 2"/>
          <p:cNvSpPr/>
          <p:nvPr/>
        </p:nvSpPr>
        <p:spPr>
          <a:xfrm>
            <a:off x="360000" y="2760480"/>
            <a:ext cx="8920440" cy="473760"/>
          </a:xfrm>
          <a:prstGeom prst="rect">
            <a:avLst/>
          </a:prstGeom>
          <a:noFill/>
          <a:ln>
            <a:noFill/>
          </a:ln>
        </p:spPr>
        <p:style>
          <a:lnRef idx="0"/>
          <a:fillRef idx="0"/>
          <a:effectRef idx="0"/>
          <a:fontRef idx="minor"/>
        </p:style>
        <p:txBody>
          <a:bodyPr lIns="90000" rIns="90000" tIns="45000" bIns="45000"/>
          <a:p>
            <a:pPr lvl="2">
              <a:lnSpc>
                <a:spcPct val="100000"/>
              </a:lnSpc>
              <a:buSzPct val="45000"/>
              <a:buFont typeface="StarSymbol"/>
              <a:buChar char="l"/>
            </a:pPr>
            <a:r>
              <a:rPr lang="it-IT" sz="2200" strike="noStrike">
                <a:solidFill>
                  <a:srgbClr val="000000"/>
                </a:solidFill>
                <a:latin typeface="Liberation Sans;Arial"/>
                <a:ea typeface="DejaVu Sans"/>
              </a:rPr>
              <a:t>Scrivi cosa è per te l'ombra/Scrivi cosa è per te la luce</a:t>
            </a:r>
            <a:endParaRPr/>
          </a:p>
        </p:txBody>
      </p:sp>
      <p:sp>
        <p:nvSpPr>
          <p:cNvPr id="128" name="CustomShape 3"/>
          <p:cNvSpPr/>
          <p:nvPr/>
        </p:nvSpPr>
        <p:spPr>
          <a:xfrm>
            <a:off x="653400" y="4248000"/>
            <a:ext cx="7910280" cy="71388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Liberation Sans;Arial"/>
                <a:ea typeface="DejaVu Sans"/>
              </a:rPr>
              <a:t>Il video di Bruno Munari</a:t>
            </a:r>
            <a:endParaRPr/>
          </a:p>
          <a:p>
            <a:pPr>
              <a:lnSpc>
                <a:spcPct val="100000"/>
              </a:lnSpc>
              <a:buSzPct val="45000"/>
              <a:buFont typeface="StarSymbol"/>
              <a:buChar char="l"/>
            </a:pPr>
            <a:r>
              <a:rPr b="1" lang="it-IT" sz="2400" strike="noStrike" u="sng">
                <a:solidFill>
                  <a:srgbClr val="0000ff"/>
                </a:solidFill>
                <a:latin typeface="Liberation Sans;Arial"/>
                <a:ea typeface="DejaVu Sans"/>
                <a:hlinkClick r:id="rId1"/>
              </a:rPr>
              <a:t>https://www.youtube.com/watch?v=c0JHbCRWffM</a:t>
            </a:r>
            <a:r>
              <a:rPr b="1" lang="it-IT" sz="2400" strike="noStrike">
                <a:solidFill>
                  <a:srgbClr val="000000"/>
                </a:solidFill>
                <a:latin typeface="Liberation Sans;Arial"/>
                <a:ea typeface="DejaVu Sans"/>
              </a:rPr>
              <a:t> </a:t>
            </a:r>
            <a:endParaRPr/>
          </a:p>
        </p:txBody>
      </p:sp>
      <p:sp>
        <p:nvSpPr>
          <p:cNvPr id="129" name="CustomShape 4"/>
          <p:cNvSpPr/>
          <p:nvPr/>
        </p:nvSpPr>
        <p:spPr>
          <a:xfrm>
            <a:off x="576000" y="5281920"/>
            <a:ext cx="8490240" cy="76176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Liberation Sans;Arial"/>
                <a:ea typeface="DejaVu Sans"/>
              </a:rPr>
              <a:t>L'operina della luce di Roberto Piumini</a:t>
            </a:r>
            <a:endParaRPr/>
          </a:p>
          <a:p>
            <a:pPr>
              <a:lnSpc>
                <a:spcPct val="100000"/>
              </a:lnSpc>
              <a:buSzPct val="45000"/>
              <a:buFont typeface="StarSymbol"/>
              <a:buChar char="l"/>
            </a:pPr>
            <a:r>
              <a:rPr b="1" lang="it-IT" sz="2400" strike="noStrike" u="sng">
                <a:solidFill>
                  <a:srgbClr val="0000ff"/>
                </a:solidFill>
                <a:latin typeface="Liberation Sans;Arial"/>
                <a:ea typeface="DejaVu Sans"/>
                <a:hlinkClick r:id="rId2"/>
              </a:rPr>
              <a:t>https://www.youtube.com/watch?v=6lqNv3DZn20</a:t>
            </a:r>
            <a:r>
              <a:rPr b="1" lang="it-IT" sz="2400" strike="noStrike">
                <a:solidFill>
                  <a:srgbClr val="000000"/>
                </a:solidFill>
                <a:latin typeface="Liberation Sans;Arial"/>
                <a:ea typeface="DejaVu Sans"/>
              </a:rPr>
              <a:t>  </a:t>
            </a:r>
            <a:endParaRPr/>
          </a:p>
        </p:txBody>
      </p:sp>
      <p:sp>
        <p:nvSpPr>
          <p:cNvPr id="130" name="CustomShape 5"/>
          <p:cNvSpPr/>
          <p:nvPr/>
        </p:nvSpPr>
        <p:spPr>
          <a:xfrm>
            <a:off x="288000" y="283680"/>
            <a:ext cx="9353880" cy="862560"/>
          </a:xfrm>
          <a:prstGeom prst="rect">
            <a:avLst/>
          </a:prstGeom>
          <a:solidFill>
            <a:srgbClr val="ffff99"/>
          </a:solid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Consegne che attivano indagini interne al fenomeno</a:t>
            </a:r>
            <a:r>
              <a:rPr lang="it-IT" sz="2800" strike="noStrike">
                <a:solidFill>
                  <a:srgbClr val="000000"/>
                </a:solidFill>
                <a:latin typeface="Arial"/>
                <a:ea typeface="DejaVu Sans"/>
              </a:rPr>
              <a:t>:</a:t>
            </a:r>
            <a:endParaRPr/>
          </a:p>
        </p:txBody>
      </p:sp>
      <p:sp>
        <p:nvSpPr>
          <p:cNvPr id="131" name="CustomShape 6"/>
          <p:cNvSpPr/>
          <p:nvPr/>
        </p:nvSpPr>
        <p:spPr>
          <a:xfrm>
            <a:off x="216360" y="2232000"/>
            <a:ext cx="9497880" cy="472320"/>
          </a:xfrm>
          <a:prstGeom prst="rect">
            <a:avLst/>
          </a:prstGeom>
          <a:solidFill>
            <a:srgbClr val="ffff99"/>
          </a:solidFill>
          <a:ln>
            <a:noFill/>
          </a:ln>
        </p:spPr>
        <p:style>
          <a:lnRef idx="0"/>
          <a:fillRef idx="0"/>
          <a:effectRef idx="0"/>
          <a:fontRef idx="minor"/>
        </p:style>
        <p:txBody>
          <a:bodyPr lIns="90000" rIns="90000" tIns="45000" bIns="45000"/>
          <a:p>
            <a:pPr>
              <a:lnSpc>
                <a:spcPct val="100000"/>
              </a:lnSpc>
              <a:buFont typeface="StarSymbol"/>
              <a:buChar char="l"/>
            </a:pPr>
            <a:r>
              <a:rPr b="1" lang="it-IT" sz="2200" strike="noStrike">
                <a:solidFill>
                  <a:srgbClr val="000000"/>
                </a:solidFill>
                <a:latin typeface="Arial"/>
                <a:ea typeface="DejaVu Sans"/>
              </a:rPr>
              <a:t>Consegne neutre in cui si rilevano le razionalità dei singoli bambini </a:t>
            </a:r>
            <a:endParaRPr/>
          </a:p>
        </p:txBody>
      </p:sp>
      <p:sp>
        <p:nvSpPr>
          <p:cNvPr id="132" name="CustomShape 7"/>
          <p:cNvSpPr/>
          <p:nvPr/>
        </p:nvSpPr>
        <p:spPr>
          <a:xfrm>
            <a:off x="288000" y="3312000"/>
            <a:ext cx="9497880" cy="498240"/>
          </a:xfrm>
          <a:prstGeom prst="rect">
            <a:avLst/>
          </a:prstGeom>
          <a:solidFill>
            <a:srgbClr val="ffff99"/>
          </a:solidFill>
          <a:ln>
            <a:noFill/>
          </a:ln>
        </p:spPr>
        <p:style>
          <a:lnRef idx="0"/>
          <a:fillRef idx="0"/>
          <a:effectRef idx="0"/>
          <a:fontRef idx="minor"/>
        </p:style>
        <p:txBody>
          <a:bodyPr lIns="90000" rIns="90000" tIns="45000" bIns="45000"/>
          <a:p>
            <a:pPr>
              <a:lnSpc>
                <a:spcPct val="100000"/>
              </a:lnSpc>
              <a:buFont typeface="StarSymbol"/>
              <a:buChar char="l"/>
            </a:pPr>
            <a:r>
              <a:rPr b="1" lang="it-IT" sz="2200" strike="noStrike">
                <a:solidFill>
                  <a:srgbClr val="000000"/>
                </a:solidFill>
                <a:latin typeface="Liberation Sans;Arial"/>
                <a:ea typeface="DejaVu Sans"/>
              </a:rPr>
              <a:t>Consegne che si sviluppano nell'area espressiva</a:t>
            </a:r>
            <a:r>
              <a:rPr b="1" lang="it-IT" sz="2200" strike="noStrike">
                <a:solidFill>
                  <a:srgbClr val="000000"/>
                </a:solidFill>
                <a:latin typeface="Arial"/>
                <a:ea typeface="DejaVu Sans"/>
              </a:rPr>
              <a:t> </a:t>
            </a:r>
            <a:endParaRPr/>
          </a:p>
        </p:txBody>
      </p:sp>
      <p:sp>
        <p:nvSpPr>
          <p:cNvPr id="133" name="CustomShape 8"/>
          <p:cNvSpPr/>
          <p:nvPr/>
        </p:nvSpPr>
        <p:spPr>
          <a:xfrm>
            <a:off x="504000" y="6244560"/>
            <a:ext cx="8850240" cy="102168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Liberation Sans;Arial"/>
                <a:ea typeface="DejaVu Sans"/>
              </a:rPr>
              <a:t>Racconti informali sulla propria ombra</a:t>
            </a:r>
            <a:endParaRPr/>
          </a:p>
          <a:p>
            <a:pPr>
              <a:lnSpc>
                <a:spcPct val="100000"/>
              </a:lnSpc>
              <a:buSzPct val="45000"/>
              <a:buFont typeface="StarSymbol"/>
              <a:buChar char="l"/>
            </a:pPr>
            <a:r>
              <a:rPr lang="it-IT" sz="2400" strike="noStrike">
                <a:solidFill>
                  <a:srgbClr val="000000"/>
                </a:solidFill>
                <a:latin typeface="Liberation Sans;Arial"/>
                <a:ea typeface="DejaVu Sans"/>
              </a:rPr>
              <a:t>Elaborazione di interpretazioni diverse (esempio: miti)</a:t>
            </a:r>
            <a:endParaRPr/>
          </a:p>
        </p:txBody>
      </p:sp>
      <p:sp>
        <p:nvSpPr>
          <p:cNvPr id="134" name="CustomShape 9"/>
          <p:cNvSpPr/>
          <p:nvPr/>
        </p:nvSpPr>
        <p:spPr>
          <a:xfrm>
            <a:off x="1440000" y="3989160"/>
            <a:ext cx="6042240" cy="397080"/>
          </a:xfrm>
          <a:prstGeom prst="rect">
            <a:avLst/>
          </a:prstGeom>
          <a:noFill/>
          <a:ln>
            <a:noFill/>
          </a:ln>
        </p:spPr>
        <p:style>
          <a:lnRef idx="0"/>
          <a:fillRef idx="0"/>
          <a:effectRef idx="0"/>
          <a:fontRef idx="minor"/>
        </p:style>
      </p:sp>
    </p:spTree>
  </p:cSld>
  <p:timing>
    <p:tnLst>
      <p:par>
        <p:cTn id="152" dur="indefinite" restart="never" nodeType="tmRoot">
          <p:childTnLst>
            <p:seq>
              <p:cTn id="153"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5" name="CustomShape 1"/>
          <p:cNvSpPr/>
          <p:nvPr/>
        </p:nvSpPr>
        <p:spPr>
          <a:xfrm>
            <a:off x="504000" y="4536000"/>
            <a:ext cx="8925120" cy="280512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Fabiola</a:t>
            </a:r>
            <a:r>
              <a:rPr lang="it-IT" sz="2000" strike="noStrike">
                <a:solidFill>
                  <a:srgbClr val="000000"/>
                </a:solidFill>
                <a:latin typeface="Arial"/>
                <a:ea typeface="DejaVu Sans"/>
              </a:rPr>
              <a:t>: per vincere prima ci dobbiamo mettere in posizione poi se l'ombra è davanti o dietro le cose cambiano, se è davanti vince l'ombra se è dietro vinco io, perché se è davanti non possiamo mai superarla se è dietro l'ombra non ci può superare </a:t>
            </a:r>
            <a:r>
              <a:rPr b="1" lang="it-IT" sz="2000" strike="noStrike">
                <a:solidFill>
                  <a:srgbClr val="000000"/>
                </a:solidFill>
                <a:latin typeface="Arial"/>
                <a:ea typeface="DejaVu Sans"/>
              </a:rPr>
              <a:t>perché l'ombra se è davanti noi non possiamo superarla perché è troppo furba e troppo veloce,</a:t>
            </a:r>
            <a:r>
              <a:rPr lang="it-IT" sz="2000" strike="noStrike">
                <a:solidFill>
                  <a:srgbClr val="000000"/>
                </a:solidFill>
                <a:latin typeface="Arial"/>
                <a:ea typeface="DejaVu Sans"/>
              </a:rPr>
              <a:t> se è dietro lei non ci può superare perché se è davanti vince lei se è davanti noi siamo più veloci di lei e non ci può superare e poi vinciamo noi se è dietro se è davanti vince lei.</a:t>
            </a:r>
            <a:endParaRPr/>
          </a:p>
          <a:p>
            <a:r>
              <a:rPr lang="it-IT" sz="2000" strike="noStrike">
                <a:solidFill>
                  <a:srgbClr val="000000"/>
                </a:solidFill>
                <a:latin typeface="Arial"/>
                <a:ea typeface="DejaVu Sans"/>
              </a:rPr>
              <a:t>Io ho vinto perché la mia ombra era dietro</a:t>
            </a:r>
            <a:r>
              <a:rPr lang="it-IT" strike="noStrike">
                <a:solidFill>
                  <a:srgbClr val="000000"/>
                </a:solidFill>
                <a:latin typeface="Arial"/>
                <a:ea typeface="DejaVu Sans"/>
              </a:rPr>
              <a:t>.</a:t>
            </a:r>
            <a:endParaRPr/>
          </a:p>
        </p:txBody>
      </p:sp>
      <p:sp>
        <p:nvSpPr>
          <p:cNvPr id="136" name="CustomShape 2"/>
          <p:cNvSpPr/>
          <p:nvPr/>
        </p:nvSpPr>
        <p:spPr>
          <a:xfrm>
            <a:off x="580680" y="2664000"/>
            <a:ext cx="8992440" cy="1149480"/>
          </a:xfrm>
          <a:prstGeom prst="rect">
            <a:avLst/>
          </a:prstGeom>
          <a:solidFill>
            <a:srgbClr val="ffff99"/>
          </a:solid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a:t>
            </a:r>
            <a:r>
              <a:rPr b="1" lang="it-IT" sz="2400" strike="noStrike">
                <a:solidFill>
                  <a:srgbClr val="000000"/>
                </a:solidFill>
                <a:latin typeface="Arial"/>
                <a:ea typeface="DejaVu Sans"/>
              </a:rPr>
              <a:t>La gara di corsa” fa emergere nella classe la razionalità causale (solo in Fabiola riemergono esplicitamente elementi di razionalità finalistica).</a:t>
            </a:r>
            <a:endParaRPr/>
          </a:p>
        </p:txBody>
      </p:sp>
      <p:sp>
        <p:nvSpPr>
          <p:cNvPr id="137" name="CustomShape 3"/>
          <p:cNvSpPr/>
          <p:nvPr/>
        </p:nvSpPr>
        <p:spPr>
          <a:xfrm>
            <a:off x="864000" y="1080000"/>
            <a:ext cx="8637120" cy="136512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Alessandro:</a:t>
            </a:r>
            <a:r>
              <a:rPr lang="it-IT" sz="2000" strike="noStrike">
                <a:solidFill>
                  <a:srgbClr val="000000"/>
                </a:solidFill>
                <a:latin typeface="Arial"/>
                <a:ea typeface="DejaVu Sans"/>
              </a:rPr>
              <a:t> per far sì che vinco devo mettermi davanti al sole </a:t>
            </a:r>
            <a:r>
              <a:rPr b="1" lang="it-IT" sz="2000" strike="noStrike">
                <a:solidFill>
                  <a:srgbClr val="000000"/>
                </a:solidFill>
                <a:latin typeface="Arial"/>
                <a:ea typeface="DejaVu Sans"/>
              </a:rPr>
              <a:t>che mi picchia in faccia così quando la maestra dice via l'ombra è dietro e così perde e invece vinco io. </a:t>
            </a:r>
            <a:endParaRPr/>
          </a:p>
          <a:p>
            <a:r>
              <a:rPr lang="it-IT" sz="2000" strike="noStrike">
                <a:solidFill>
                  <a:srgbClr val="000000"/>
                </a:solidFill>
                <a:latin typeface="Arial"/>
                <a:ea typeface="DejaVu Sans"/>
              </a:rPr>
              <a:t>Io ho vinto contro l'ombra perché io mi sono messo contro il sole.</a:t>
            </a:r>
            <a:endParaRPr/>
          </a:p>
        </p:txBody>
      </p:sp>
      <p:sp>
        <p:nvSpPr>
          <p:cNvPr id="138" name="CustomShape 4"/>
          <p:cNvSpPr/>
          <p:nvPr/>
        </p:nvSpPr>
        <p:spPr>
          <a:xfrm>
            <a:off x="720000" y="3965760"/>
            <a:ext cx="4029120" cy="42336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Razionalità finalistica</a:t>
            </a:r>
            <a:endParaRPr/>
          </a:p>
        </p:txBody>
      </p:sp>
      <p:sp>
        <p:nvSpPr>
          <p:cNvPr id="139" name="CustomShape 5"/>
          <p:cNvSpPr/>
          <p:nvPr/>
        </p:nvSpPr>
        <p:spPr>
          <a:xfrm>
            <a:off x="796320" y="576000"/>
            <a:ext cx="4024800" cy="42336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Razionalità causale </a:t>
            </a:r>
            <a:endParaRPr/>
          </a:p>
        </p:txBody>
      </p:sp>
    </p:spTree>
  </p:cSld>
  <p:timing>
    <p:tnLst>
      <p:par>
        <p:cTn id="154" dur="indefinite" restart="never" nodeType="tmRoot">
          <p:childTnLst>
            <p:seq>
              <p:cTn id="155" nodeType="mainSeq">
                <p:childTnLst>
                  <p:par>
                    <p:cTn id="156" fill="freeze">
                      <p:stCondLst>
                        <p:cond delay="indefinite"/>
                      </p:stCondLst>
                      <p:childTnLst>
                        <p:par>
                          <p:cTn id="157" fill="freeze">
                            <p:stCondLst>
                              <p:cond delay="0"/>
                            </p:stCondLst>
                            <p:childTnLst>
                              <p:par>
                                <p:cTn id="158" nodeType="clickEffect" fill="hold" presetClass="entr" presetID="3" presetSubtype="10">
                                  <p:stCondLst>
                                    <p:cond delay="0"/>
                                  </p:stCondLst>
                                  <p:childTnLst>
                                    <p:set>
                                      <p:cBhvr>
                                        <p:cTn id="159" dur="1" fill="hold">
                                          <p:stCondLst>
                                            <p:cond delay="0"/>
                                          </p:stCondLst>
                                        </p:cTn>
                                        <p:tgtEl>
                                          <p:spTgt spid="136"/>
                                        </p:tgtEl>
                                        <p:attrNameLst>
                                          <p:attrName>style.visibility</p:attrName>
                                        </p:attrNameLst>
                                      </p:cBhvr>
                                      <p:to>
                                        <p:strVal val="visible"/>
                                      </p:to>
                                    </p:set>
                                    <p:animEffect filter="blinds(horizontal)" transition="in">
                                      <p:cBhvr additive="repl">
                                        <p:cTn id="160" dur="500"/>
                                        <p:tgtEl>
                                          <p:spTgt spid="136"/>
                                        </p:tgtEl>
                                      </p:cBhvr>
                                    </p:animEffect>
                                  </p:childTnLst>
                                </p:cTn>
                              </p:par>
                            </p:childTnLst>
                          </p:cTn>
                        </p:par>
                      </p:childTnLst>
                    </p:cTn>
                  </p:par>
                  <p:par>
                    <p:cTn id="161" fill="freeze">
                      <p:stCondLst>
                        <p:cond delay="indefinite"/>
                      </p:stCondLst>
                      <p:childTnLst>
                        <p:par>
                          <p:cTn id="162" fill="freeze">
                            <p:stCondLst>
                              <p:cond delay="0"/>
                            </p:stCondLst>
                            <p:childTnLst>
                              <p:par>
                                <p:cTn id="163" nodeType="clickEffect" fill="hold" presetClass="entr" presetID="3" presetSubtype="10">
                                  <p:stCondLst>
                                    <p:cond delay="0"/>
                                  </p:stCondLst>
                                  <p:childTnLst>
                                    <p:set>
                                      <p:cBhvr>
                                        <p:cTn id="164" dur="1" fill="hold">
                                          <p:stCondLst>
                                            <p:cond delay="0"/>
                                          </p:stCondLst>
                                        </p:cTn>
                                        <p:tgtEl>
                                          <p:spTgt spid="137"/>
                                        </p:tgtEl>
                                        <p:attrNameLst>
                                          <p:attrName>style.visibility</p:attrName>
                                        </p:attrNameLst>
                                      </p:cBhvr>
                                      <p:to>
                                        <p:strVal val="visible"/>
                                      </p:to>
                                    </p:set>
                                    <p:animEffect filter="blinds(horizontal)" transition="in">
                                      <p:cBhvr additive="repl">
                                        <p:cTn id="165" dur="500"/>
                                        <p:tgtEl>
                                          <p:spTgt spid="137"/>
                                        </p:tgtEl>
                                      </p:cBhvr>
                                    </p:animEffect>
                                  </p:childTnLst>
                                </p:cTn>
                              </p:par>
                            </p:childTnLst>
                          </p:cTn>
                        </p:par>
                      </p:childTnLst>
                    </p:cTn>
                  </p:par>
                  <p:par>
                    <p:cTn id="166" fill="freeze">
                      <p:stCondLst>
                        <p:cond delay="indefinite"/>
                      </p:stCondLst>
                      <p:childTnLst>
                        <p:par>
                          <p:cTn id="167" fill="freeze">
                            <p:stCondLst>
                              <p:cond delay="0"/>
                            </p:stCondLst>
                            <p:childTnLst>
                              <p:par>
                                <p:cTn id="168" nodeType="clickEffect" fill="hold" presetClass="entr" presetID="3" presetSubtype="10">
                                  <p:stCondLst>
                                    <p:cond delay="0"/>
                                  </p:stCondLst>
                                  <p:childTnLst>
                                    <p:set>
                                      <p:cBhvr>
                                        <p:cTn id="169" dur="1" fill="hold">
                                          <p:stCondLst>
                                            <p:cond delay="0"/>
                                          </p:stCondLst>
                                        </p:cTn>
                                        <p:tgtEl>
                                          <p:spTgt spid="135"/>
                                        </p:tgtEl>
                                        <p:attrNameLst>
                                          <p:attrName>style.visibility</p:attrName>
                                        </p:attrNameLst>
                                      </p:cBhvr>
                                      <p:to>
                                        <p:strVal val="visible"/>
                                      </p:to>
                                    </p:set>
                                    <p:animEffect filter="blinds(horizontal)" transition="in">
                                      <p:cBhvr additive="repl">
                                        <p:cTn id="170" dur="500"/>
                                        <p:tgtEl>
                                          <p:spTgt spid="1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CustomShape 1"/>
          <p:cNvSpPr/>
          <p:nvPr/>
        </p:nvSpPr>
        <p:spPr>
          <a:xfrm>
            <a:off x="385200" y="1575720"/>
            <a:ext cx="9069120" cy="511488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Sofia</a:t>
            </a:r>
            <a:endParaRPr/>
          </a:p>
          <a:p>
            <a:r>
              <a:rPr b="1" lang="it-IT" sz="2400" strike="noStrike">
                <a:solidFill>
                  <a:srgbClr val="000000"/>
                </a:solidFill>
                <a:latin typeface="Arial"/>
                <a:ea typeface="DejaVu Sans"/>
              </a:rPr>
              <a:t>Prima le ho detto che cosa faccio dopo le ho fatto vedere cosa le ho detto poi provavamo a fare cose che facevano gli altri</a:t>
            </a:r>
            <a:r>
              <a:rPr lang="it-IT" sz="2400" strike="noStrike">
                <a:solidFill>
                  <a:srgbClr val="000000"/>
                </a:solidFill>
                <a:latin typeface="Arial"/>
                <a:ea typeface="DejaVu Sans"/>
              </a:rPr>
              <a:t>, la maestra ci ha chiamati e ci ha detto “ora potete giocare insieme ai compagni” e abbiamo giocato insieme, io ho giocato con Elisa, Aurora e un po' con Carola, insieme abbiamo giocato a prendere, a rincorrerci, a fare ginnastica, a parlare e abbiamo fatto altre ombre ma di animali, mostri, streghe, fantasmi, gnomi, fate, farfalle, coccinelle e tutti gli insetti, abbiamo giocato a inseguire le ombre, giocavamo a chi salta più in alto, abbiamo giocato a correre.</a:t>
            </a:r>
            <a:r>
              <a:rPr b="1" lang="it-IT" sz="2400" strike="noStrike">
                <a:solidFill>
                  <a:srgbClr val="000000"/>
                </a:solidFill>
                <a:latin typeface="Arial"/>
                <a:ea typeface="DejaVu Sans"/>
              </a:rPr>
              <a:t> Ho insegnato alla mia ombra le cose che ci ha insegnato la maestra a noi, abbiamo guardato tante cose che io e i miei compagni sappiamo, ci siamo seduti a riposare e dopo siamo andati di nuovo in classe a scrivere</a:t>
            </a:r>
            <a:r>
              <a:rPr b="1" lang="it-IT" strike="noStrike">
                <a:solidFill>
                  <a:srgbClr val="000000"/>
                </a:solidFill>
                <a:latin typeface="Arial"/>
                <a:ea typeface="DejaVu Sans"/>
              </a:rPr>
              <a:t>.</a:t>
            </a:r>
            <a:endParaRPr/>
          </a:p>
        </p:txBody>
      </p:sp>
      <p:sp>
        <p:nvSpPr>
          <p:cNvPr id="141" name="CustomShape 2"/>
          <p:cNvSpPr/>
          <p:nvPr/>
        </p:nvSpPr>
        <p:spPr>
          <a:xfrm>
            <a:off x="719640" y="360000"/>
            <a:ext cx="8489880" cy="1077480"/>
          </a:xfrm>
          <a:prstGeom prst="rect">
            <a:avLst/>
          </a:prstGeom>
          <a:solidFill>
            <a:srgbClr val="ffff99"/>
          </a:solid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Raccontare il gioco di conoscere l'ombra è una consegna che dà spazio all'esercizio delle  razionalità che caratterizzano i bambini</a:t>
            </a:r>
            <a:r>
              <a:rPr b="1" lang="it-IT" strike="noStrike">
                <a:solidFill>
                  <a:srgbClr val="000000"/>
                </a:solidFill>
                <a:latin typeface="Arial"/>
                <a:ea typeface="DejaVu Sans"/>
              </a:rPr>
              <a:t> </a:t>
            </a:r>
            <a:endParaRPr/>
          </a:p>
        </p:txBody>
      </p:sp>
    </p:spTree>
  </p:cSld>
  <p:timing>
    <p:tnLst>
      <p:par>
        <p:cTn id="171" dur="indefinite" restart="never" nodeType="tmRoot">
          <p:childTnLst>
            <p:seq>
              <p:cTn id="172" nodeType="mainSeq">
                <p:childTnLst>
                  <p:par>
                    <p:cTn id="173" fill="freeze">
                      <p:stCondLst>
                        <p:cond delay="indefinite"/>
                      </p:stCondLst>
                      <p:childTnLst>
                        <p:par>
                          <p:cTn id="174" fill="freeze">
                            <p:stCondLst>
                              <p:cond delay="0"/>
                            </p:stCondLst>
                            <p:childTnLst>
                              <p:par>
                                <p:cTn id="175" nodeType="clickEffect" fill="hold" presetClass="entr" presetID="3" presetSubtype="10">
                                  <p:stCondLst>
                                    <p:cond delay="0"/>
                                  </p:stCondLst>
                                  <p:childTnLst>
                                    <p:set>
                                      <p:cBhvr>
                                        <p:cTn id="176" dur="1" fill="hold">
                                          <p:stCondLst>
                                            <p:cond delay="0"/>
                                          </p:stCondLst>
                                        </p:cTn>
                                        <p:tgtEl>
                                          <p:spTgt spid="141"/>
                                        </p:tgtEl>
                                        <p:attrNameLst>
                                          <p:attrName>style.visibility</p:attrName>
                                        </p:attrNameLst>
                                      </p:cBhvr>
                                      <p:to>
                                        <p:strVal val="visible"/>
                                      </p:to>
                                    </p:set>
                                    <p:animEffect filter="blinds(horizontal)" transition="in">
                                      <p:cBhvr additive="repl">
                                        <p:cTn id="177" dur="500"/>
                                        <p:tgtEl>
                                          <p:spTgt spid="141"/>
                                        </p:tgtEl>
                                      </p:cBhvr>
                                    </p:animEffect>
                                  </p:childTnLst>
                                </p:cTn>
                              </p:par>
                            </p:childTnLst>
                          </p:cTn>
                        </p:par>
                      </p:childTnLst>
                    </p:cTn>
                  </p:par>
                  <p:par>
                    <p:cTn id="178" fill="freeze">
                      <p:stCondLst>
                        <p:cond delay="indefinite"/>
                      </p:stCondLst>
                      <p:childTnLst>
                        <p:par>
                          <p:cTn id="179" fill="freeze">
                            <p:stCondLst>
                              <p:cond delay="0"/>
                            </p:stCondLst>
                            <p:childTnLst>
                              <p:par>
                                <p:cTn id="180" nodeType="clickEffect" fill="hold" presetClass="entr" presetID="3" presetSubtype="10">
                                  <p:stCondLst>
                                    <p:cond delay="0"/>
                                  </p:stCondLst>
                                  <p:childTnLst>
                                    <p:set>
                                      <p:cBhvr>
                                        <p:cTn id="181" dur="1" fill="hold">
                                          <p:stCondLst>
                                            <p:cond delay="0"/>
                                          </p:stCondLst>
                                        </p:cTn>
                                        <p:tgtEl>
                                          <p:spTgt spid="140"/>
                                        </p:tgtEl>
                                        <p:attrNameLst>
                                          <p:attrName>style.visibility</p:attrName>
                                        </p:attrNameLst>
                                      </p:cBhvr>
                                      <p:to>
                                        <p:strVal val="visible"/>
                                      </p:to>
                                    </p:set>
                                    <p:animEffect filter="blinds(horizontal)" transition="in">
                                      <p:cBhvr additive="repl">
                                        <p:cTn id="182" dur="500"/>
                                        <p:tgtEl>
                                          <p:spTgt spid="1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2" name="" descr=""/>
          <p:cNvPicPr/>
          <p:nvPr/>
        </p:nvPicPr>
        <p:blipFill>
          <a:blip r:embed="rId1"/>
          <a:stretch/>
        </p:blipFill>
        <p:spPr>
          <a:xfrm>
            <a:off x="432000" y="936000"/>
            <a:ext cx="3985200" cy="2228400"/>
          </a:xfrm>
          <a:prstGeom prst="rect">
            <a:avLst/>
          </a:prstGeom>
          <a:ln>
            <a:noFill/>
          </a:ln>
        </p:spPr>
      </p:pic>
      <p:pic>
        <p:nvPicPr>
          <p:cNvPr id="143" name="" descr=""/>
          <p:cNvPicPr/>
          <p:nvPr/>
        </p:nvPicPr>
        <p:blipFill>
          <a:blip r:embed="rId2"/>
          <a:stretch/>
        </p:blipFill>
        <p:spPr>
          <a:xfrm>
            <a:off x="5477040" y="4248000"/>
            <a:ext cx="4315320" cy="2413080"/>
          </a:xfrm>
          <a:prstGeom prst="rect">
            <a:avLst/>
          </a:prstGeom>
          <a:ln>
            <a:noFill/>
          </a:ln>
        </p:spPr>
      </p:pic>
      <p:pic>
        <p:nvPicPr>
          <p:cNvPr id="144" name="" descr=""/>
          <p:cNvPicPr/>
          <p:nvPr/>
        </p:nvPicPr>
        <p:blipFill>
          <a:blip r:embed="rId3"/>
          <a:stretch/>
        </p:blipFill>
        <p:spPr>
          <a:xfrm>
            <a:off x="577080" y="4351320"/>
            <a:ext cx="4315320" cy="2413080"/>
          </a:xfrm>
          <a:prstGeom prst="rect">
            <a:avLst/>
          </a:prstGeom>
          <a:ln>
            <a:noFill/>
          </a:ln>
        </p:spPr>
      </p:pic>
      <p:sp>
        <p:nvSpPr>
          <p:cNvPr id="145" name="CustomShape 1"/>
          <p:cNvSpPr/>
          <p:nvPr/>
        </p:nvSpPr>
        <p:spPr>
          <a:xfrm>
            <a:off x="1441440" y="216000"/>
            <a:ext cx="3735000" cy="33804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MOSTRI E OMBRE</a:t>
            </a:r>
            <a:endParaRPr/>
          </a:p>
        </p:txBody>
      </p:sp>
      <p:sp>
        <p:nvSpPr>
          <p:cNvPr id="146" name="CustomShape 2"/>
          <p:cNvSpPr/>
          <p:nvPr/>
        </p:nvSpPr>
        <p:spPr>
          <a:xfrm>
            <a:off x="504000" y="3744000"/>
            <a:ext cx="9137880" cy="71388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LUCE E OMBRE/ASSENZA DI LUCE E BUIO</a:t>
            </a:r>
            <a:endParaRPr/>
          </a:p>
        </p:txBody>
      </p:sp>
      <p:sp>
        <p:nvSpPr>
          <p:cNvPr id="147" name="CustomShape 3"/>
          <p:cNvSpPr/>
          <p:nvPr/>
        </p:nvSpPr>
        <p:spPr>
          <a:xfrm>
            <a:off x="4680000" y="300960"/>
            <a:ext cx="5108400" cy="3223440"/>
          </a:xfrm>
          <a:prstGeom prst="rect">
            <a:avLst/>
          </a:prstGeom>
          <a:solidFill>
            <a:srgbClr val="ffff99"/>
          </a:solid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Area espressiva:</a:t>
            </a:r>
            <a:r>
              <a:rPr lang="it-IT" sz="2200" strike="noStrike">
                <a:solidFill>
                  <a:srgbClr val="000000"/>
                </a:solidFill>
                <a:latin typeface="Arial"/>
                <a:ea typeface="DejaVu Sans"/>
              </a:rPr>
              <a:t> i bambini hanno visto il buio come “assenza di luce”,  il buio è stato subito collegato al nero alle ombre e alla paura e tale tematica è stata ripresa dopo la visita al Museo Archeologico di Pegli in cui una parte dell'allestimento guidava a considerare le emozioni nel vissuto dell'uomo preistorico.</a:t>
            </a:r>
            <a:endParaRPr/>
          </a:p>
        </p:txBody>
      </p:sp>
    </p:spTree>
  </p:cSld>
  <p:timing>
    <p:tnLst>
      <p:par>
        <p:cTn id="183" dur="indefinite" restart="never" nodeType="tmRoot">
          <p:childTnLst>
            <p:seq>
              <p:cTn id="184"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CustomShape 1"/>
          <p:cNvSpPr/>
          <p:nvPr/>
        </p:nvSpPr>
        <p:spPr>
          <a:xfrm>
            <a:off x="792000" y="938160"/>
            <a:ext cx="8270280" cy="714240"/>
          </a:xfrm>
          <a:prstGeom prst="rect">
            <a:avLst/>
          </a:prstGeom>
          <a:solidFill>
            <a:srgbClr val="ffff99"/>
          </a:solidFill>
          <a:ln>
            <a:noFill/>
          </a:ln>
        </p:spPr>
        <p:style>
          <a:lnRef idx="0"/>
          <a:fillRef idx="0"/>
          <a:effectRef idx="0"/>
          <a:fontRef idx="minor"/>
        </p:style>
        <p:txBody>
          <a:bodyPr lIns="90000" rIns="90000" tIns="45000" bIns="45000"/>
          <a:p>
            <a:pPr algn="ctr">
              <a:lnSpc>
                <a:spcPct val="100000"/>
              </a:lnSpc>
            </a:pPr>
            <a:r>
              <a:rPr b="1" lang="it-IT" sz="3200" strike="noStrike">
                <a:solidFill>
                  <a:srgbClr val="000000"/>
                </a:solidFill>
                <a:latin typeface="Arial"/>
                <a:ea typeface="DejaVu Sans"/>
              </a:rPr>
              <a:t>La spiritualità dell'uomo della preistoria</a:t>
            </a:r>
            <a:endParaRPr/>
          </a:p>
        </p:txBody>
      </p:sp>
      <p:sp>
        <p:nvSpPr>
          <p:cNvPr id="149" name="CustomShape 2"/>
          <p:cNvSpPr/>
          <p:nvPr/>
        </p:nvSpPr>
        <p:spPr>
          <a:xfrm>
            <a:off x="720000" y="2022480"/>
            <a:ext cx="7910280" cy="142992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800" strike="noStrike">
                <a:solidFill>
                  <a:srgbClr val="000000"/>
                </a:solidFill>
                <a:latin typeface="Arial"/>
                <a:ea typeface="DejaVu Sans"/>
              </a:rPr>
              <a:t>Laboratorio di scrittura creativa: per esempio scrivere un testo in cui devono comparire quattro parole (fra esse ombra e caverna)</a:t>
            </a:r>
            <a:endParaRPr/>
          </a:p>
        </p:txBody>
      </p:sp>
      <p:sp>
        <p:nvSpPr>
          <p:cNvPr id="150" name="CustomShape 3"/>
          <p:cNvSpPr/>
          <p:nvPr/>
        </p:nvSpPr>
        <p:spPr>
          <a:xfrm>
            <a:off x="865800" y="3550680"/>
            <a:ext cx="8060400" cy="1271520"/>
          </a:xfrm>
          <a:prstGeom prst="rect">
            <a:avLst/>
          </a:prstGeom>
          <a:noFill/>
          <a:ln>
            <a:noFill/>
          </a:ln>
        </p:spPr>
        <p:style>
          <a:lnRef idx="0"/>
          <a:fillRef idx="0"/>
          <a:effectRef idx="0"/>
          <a:fontRef idx="minor"/>
        </p:style>
        <p:txBody>
          <a:bodyPr lIns="90000" rIns="90000" tIns="45000" bIns="45000"/>
          <a:p>
            <a:r>
              <a:rPr lang="it-IT" sz="2800" strike="noStrike">
                <a:solidFill>
                  <a:srgbClr val="000000"/>
                </a:solidFill>
                <a:latin typeface="Arial"/>
                <a:ea typeface="DejaVu Sans"/>
              </a:rPr>
              <a:t>Visita al Museo archeologico di Pegli: riflessioni riprendendo le parole chiave dell'allestimento (fra esse paura e magia) che scopre le emozioni dell'uomo primitivo e il suo mondo spirituale.</a:t>
            </a:r>
            <a:endParaRPr/>
          </a:p>
          <a:p>
            <a:endParaRPr/>
          </a:p>
        </p:txBody>
      </p:sp>
      <p:sp>
        <p:nvSpPr>
          <p:cNvPr id="151" name="CustomShape 4"/>
          <p:cNvSpPr/>
          <p:nvPr/>
        </p:nvSpPr>
        <p:spPr>
          <a:xfrm>
            <a:off x="864000" y="5328000"/>
            <a:ext cx="7844400" cy="876600"/>
          </a:xfrm>
          <a:prstGeom prst="rect">
            <a:avLst/>
          </a:prstGeom>
          <a:noFill/>
          <a:ln>
            <a:noFill/>
          </a:ln>
        </p:spPr>
        <p:style>
          <a:lnRef idx="0"/>
          <a:fillRef idx="0"/>
          <a:effectRef idx="0"/>
          <a:fontRef idx="minor"/>
        </p:style>
        <p:txBody>
          <a:bodyPr lIns="90000" rIns="90000" tIns="45000" bIns="45000"/>
          <a:p>
            <a:r>
              <a:rPr lang="it-IT" sz="2800" strike="noStrike">
                <a:solidFill>
                  <a:srgbClr val="000000"/>
                </a:solidFill>
                <a:latin typeface="Arial"/>
                <a:ea typeface="DejaVu Sans"/>
              </a:rPr>
              <a:t>Lettura del libro “Cacciatori di mammut”: analisi di un frammento interessante </a:t>
            </a:r>
            <a:endParaRPr/>
          </a:p>
        </p:txBody>
      </p:sp>
      <p:sp>
        <p:nvSpPr>
          <p:cNvPr id="152" name="CustomShape 5"/>
          <p:cNvSpPr/>
          <p:nvPr/>
        </p:nvSpPr>
        <p:spPr>
          <a:xfrm>
            <a:off x="792000" y="6336000"/>
            <a:ext cx="8492400" cy="766440"/>
          </a:xfrm>
          <a:prstGeom prst="rect">
            <a:avLst/>
          </a:prstGeom>
          <a:solidFill>
            <a:srgbClr val="ffff99"/>
          </a:solid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Consegne che sviluppano l'aspetto espressivo-creativo emozionale</a:t>
            </a:r>
            <a:endParaRPr/>
          </a:p>
        </p:txBody>
      </p:sp>
    </p:spTree>
  </p:cSld>
  <p:timing>
    <p:tnLst>
      <p:par>
        <p:cTn id="185" dur="indefinite" restart="never" nodeType="tmRoot">
          <p:childTnLst>
            <p:seq>
              <p:cTn id="186"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3" name="CustomShape 1"/>
          <p:cNvSpPr/>
          <p:nvPr/>
        </p:nvSpPr>
        <p:spPr>
          <a:xfrm>
            <a:off x="360000" y="288000"/>
            <a:ext cx="9209880" cy="1021680"/>
          </a:xfrm>
          <a:prstGeom prst="rect">
            <a:avLst/>
          </a:prstGeom>
          <a:no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La visita al Museo Archeologico di Pegli per esplorare la spiritualità dell'uomo primitivo</a:t>
            </a:r>
            <a:r>
              <a:rPr lang="it-IT" sz="2200" strike="noStrike">
                <a:solidFill>
                  <a:srgbClr val="000000"/>
                </a:solidFill>
                <a:latin typeface="Arial"/>
                <a:ea typeface="DejaVu Sans"/>
              </a:rPr>
              <a:t>: dalle parole chiave dell'esposizione all'elaborazione individuale dei bambini</a:t>
            </a:r>
            <a:endParaRPr/>
          </a:p>
        </p:txBody>
      </p:sp>
      <p:sp>
        <p:nvSpPr>
          <p:cNvPr id="154" name="CustomShape 2"/>
          <p:cNvSpPr/>
          <p:nvPr/>
        </p:nvSpPr>
        <p:spPr>
          <a:xfrm>
            <a:off x="3744000" y="1440000"/>
            <a:ext cx="1865880" cy="396720"/>
          </a:xfrm>
          <a:prstGeom prst="rect">
            <a:avLst/>
          </a:prstGeom>
          <a:solidFill>
            <a:srgbClr val="ffff99"/>
          </a:solid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Paura</a:t>
            </a:r>
            <a:endParaRPr/>
          </a:p>
        </p:txBody>
      </p:sp>
      <p:sp>
        <p:nvSpPr>
          <p:cNvPr id="155" name="CustomShape 3"/>
          <p:cNvSpPr/>
          <p:nvPr/>
        </p:nvSpPr>
        <p:spPr>
          <a:xfrm>
            <a:off x="576000" y="1886040"/>
            <a:ext cx="8849880" cy="2357640"/>
          </a:xfrm>
          <a:prstGeom prst="rect">
            <a:avLst/>
          </a:prstGeom>
          <a:noFill/>
          <a:ln>
            <a:noFill/>
          </a:ln>
        </p:spPr>
        <p:style>
          <a:lnRef idx="0"/>
          <a:fillRef idx="0"/>
          <a:effectRef idx="0"/>
          <a:fontRef idx="minor"/>
        </p:style>
        <p:txBody>
          <a:bodyPr lIns="90000" rIns="90000" tIns="45000" bIns="45000"/>
          <a:p>
            <a:r>
              <a:rPr lang="it-IT" sz="2000" strike="noStrike">
                <a:solidFill>
                  <a:srgbClr val="000000"/>
                </a:solidFill>
                <a:latin typeface="Arial"/>
                <a:ea typeface="DejaVu Sans"/>
              </a:rPr>
              <a:t>Andrea: Paura degli animali feroci e della natura e dei lampi, aveva paura perché sono cose che non ha mai visto </a:t>
            </a:r>
            <a:endParaRPr/>
          </a:p>
          <a:p>
            <a:r>
              <a:rPr lang="it-IT" sz="2000" strike="noStrike">
                <a:solidFill>
                  <a:srgbClr val="000000"/>
                </a:solidFill>
                <a:latin typeface="Arial"/>
                <a:ea typeface="DejaVu Sans"/>
              </a:rPr>
              <a:t>Carola: ... dovevano trovare un modo per difendersi dalle cose che li facevano avere paura</a:t>
            </a:r>
            <a:endParaRPr/>
          </a:p>
          <a:p>
            <a:r>
              <a:rPr lang="it-IT" sz="2000" strike="noStrike">
                <a:solidFill>
                  <a:srgbClr val="000000"/>
                </a:solidFill>
                <a:latin typeface="Arial"/>
                <a:ea typeface="DejaVu Sans"/>
              </a:rPr>
              <a:t>Sabina: …</a:t>
            </a:r>
            <a:r>
              <a:rPr b="1" lang="it-IT" sz="2000" strike="noStrike">
                <a:solidFill>
                  <a:srgbClr val="000000"/>
                </a:solidFill>
                <a:latin typeface="Arial"/>
                <a:ea typeface="DejaVu Sans"/>
              </a:rPr>
              <a:t> e avevano paura della loro ombra.</a:t>
            </a:r>
            <a:endParaRPr/>
          </a:p>
          <a:p>
            <a:r>
              <a:rPr lang="it-IT" sz="2000" strike="noStrike">
                <a:solidFill>
                  <a:srgbClr val="000000"/>
                </a:solidFill>
                <a:latin typeface="Arial"/>
                <a:ea typeface="DejaVu Sans"/>
              </a:rPr>
              <a:t>Alex: </a:t>
            </a:r>
            <a:r>
              <a:rPr b="1" lang="it-IT" sz="2000" strike="noStrike">
                <a:solidFill>
                  <a:srgbClr val="000000"/>
                </a:solidFill>
                <a:latin typeface="Arial"/>
                <a:ea typeface="DejaVu Sans"/>
              </a:rPr>
              <a:t>paura del buio perché un animale feroce poteva attaccarli </a:t>
            </a:r>
            <a:endParaRPr/>
          </a:p>
          <a:p>
            <a:r>
              <a:rPr lang="it-IT" sz="2000" strike="noStrike">
                <a:solidFill>
                  <a:srgbClr val="000000"/>
                </a:solidFill>
                <a:latin typeface="Arial"/>
                <a:ea typeface="DejaVu Sans"/>
              </a:rPr>
              <a:t>Gioele: </a:t>
            </a:r>
            <a:r>
              <a:rPr b="1" lang="it-IT" sz="2000" strike="noStrike">
                <a:solidFill>
                  <a:srgbClr val="000000"/>
                </a:solidFill>
                <a:latin typeface="Arial"/>
                <a:ea typeface="DejaVu Sans"/>
              </a:rPr>
              <a:t>... e dall'oscurità perché potevano spuntare tante cose.</a:t>
            </a:r>
            <a:endParaRPr/>
          </a:p>
        </p:txBody>
      </p:sp>
      <p:sp>
        <p:nvSpPr>
          <p:cNvPr id="156" name="CustomShape 4"/>
          <p:cNvSpPr/>
          <p:nvPr/>
        </p:nvSpPr>
        <p:spPr>
          <a:xfrm>
            <a:off x="3745800" y="4393800"/>
            <a:ext cx="1361880" cy="497880"/>
          </a:xfrm>
          <a:prstGeom prst="rect">
            <a:avLst/>
          </a:prstGeom>
          <a:solidFill>
            <a:srgbClr val="ffff99"/>
          </a:solid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Magia</a:t>
            </a:r>
            <a:endParaRPr/>
          </a:p>
        </p:txBody>
      </p:sp>
      <p:sp>
        <p:nvSpPr>
          <p:cNvPr id="157" name="CustomShape 5"/>
          <p:cNvSpPr/>
          <p:nvPr/>
        </p:nvSpPr>
        <p:spPr>
          <a:xfrm>
            <a:off x="682920" y="5231880"/>
            <a:ext cx="8561880" cy="1217520"/>
          </a:xfrm>
          <a:prstGeom prst="rect">
            <a:avLst/>
          </a:prstGeom>
          <a:noFill/>
          <a:ln>
            <a:noFill/>
          </a:ln>
        </p:spPr>
        <p:style>
          <a:lnRef idx="0"/>
          <a:fillRef idx="0"/>
          <a:effectRef idx="0"/>
          <a:fontRef idx="minor"/>
        </p:style>
        <p:txBody>
          <a:bodyPr lIns="90000" rIns="90000" tIns="45000" bIns="45000"/>
          <a:p>
            <a:r>
              <a:rPr lang="it-IT" sz="2000" strike="noStrike">
                <a:solidFill>
                  <a:srgbClr val="000000"/>
                </a:solidFill>
                <a:latin typeface="Arial"/>
                <a:ea typeface="DejaVu Sans"/>
              </a:rPr>
              <a:t>Alessandro: I riti, colori sulla faccia, le maschere, la magia è in un modo per trovare l'aldilà cioè quello che non c'è in questo mondo. Seppellivano i morti perché volevano sapere se c'era un altro mondo. Lo sciamano è l'unico che si connette con l'aldilà.</a:t>
            </a:r>
            <a:endParaRPr/>
          </a:p>
        </p:txBody>
      </p:sp>
    </p:spTree>
  </p:cSld>
  <p:timing>
    <p:tnLst>
      <p:par>
        <p:cTn id="187" dur="indefinite" restart="never" nodeType="tmRoot">
          <p:childTnLst>
            <p:seq>
              <p:cTn id="188"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CustomShape 1"/>
          <p:cNvSpPr/>
          <p:nvPr/>
        </p:nvSpPr>
        <p:spPr>
          <a:xfrm>
            <a:off x="360000" y="340560"/>
            <a:ext cx="9426240" cy="107352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Un frammento di Cacciatori di mammut:</a:t>
            </a:r>
            <a:r>
              <a:rPr lang="it-IT" sz="2000" strike="noStrike">
                <a:solidFill>
                  <a:srgbClr val="000000"/>
                </a:solidFill>
                <a:latin typeface="Arial"/>
                <a:ea typeface="DejaVu Sans"/>
              </a:rPr>
              <a:t> </a:t>
            </a:r>
            <a:r>
              <a:rPr lang="it-IT" sz="2000" strike="noStrike" u="sng">
                <a:solidFill>
                  <a:srgbClr val="000000"/>
                </a:solidFill>
                <a:latin typeface="Arial"/>
                <a:ea typeface="DejaVu Sans"/>
              </a:rPr>
              <a:t>“...i cacciatori cercavano di rendersi amiche le ombre degli animali uccisi che rimanevano vicino ai corpi delle vittime...” cap. 3 pag. 32   - Scrivi il tuo pensiero su queste parole.</a:t>
            </a:r>
            <a:endParaRPr/>
          </a:p>
        </p:txBody>
      </p:sp>
      <p:sp>
        <p:nvSpPr>
          <p:cNvPr id="159" name="CustomShape 2"/>
          <p:cNvSpPr/>
          <p:nvPr/>
        </p:nvSpPr>
        <p:spPr>
          <a:xfrm>
            <a:off x="216000" y="1431000"/>
            <a:ext cx="4817880" cy="389124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Alessia</a:t>
            </a:r>
            <a:r>
              <a:rPr lang="it-IT" strike="noStrike">
                <a:solidFill>
                  <a:srgbClr val="000000"/>
                </a:solidFill>
                <a:latin typeface="Arial"/>
                <a:ea typeface="DejaVu Sans"/>
              </a:rPr>
              <a:t> :  l'uomo cerca di rendersi amico dell'ombra delle renne morte perché le ombre non muoiono mai ma ci sono sempre anche se un animale o una persona muore ha sempre la sua ombra accanto e per me un'ombra è anche un'anima nera, ma buona.</a:t>
            </a:r>
            <a:endParaRPr/>
          </a:p>
          <a:p>
            <a:r>
              <a:rPr b="1" lang="it-IT" strike="noStrike">
                <a:solidFill>
                  <a:srgbClr val="000000"/>
                </a:solidFill>
                <a:latin typeface="Arial"/>
                <a:ea typeface="DejaVu Sans"/>
              </a:rPr>
              <a:t>Giuseppe:</a:t>
            </a:r>
            <a:r>
              <a:rPr lang="it-IT" strike="noStrike">
                <a:solidFill>
                  <a:srgbClr val="000000"/>
                </a:solidFill>
                <a:latin typeface="Arial"/>
                <a:ea typeface="DejaVu Sans"/>
              </a:rPr>
              <a:t> ...i cacciatori avevano paura delle ombre però le nostre ombre non si vendicano di noi perché non le abbiamo uccise, ma quelle degli animali uccisi sì.</a:t>
            </a:r>
            <a:endParaRPr/>
          </a:p>
          <a:p>
            <a:r>
              <a:rPr b="1" lang="it-IT" strike="noStrike">
                <a:solidFill>
                  <a:srgbClr val="000000"/>
                </a:solidFill>
                <a:latin typeface="Arial"/>
                <a:ea typeface="DejaVu Sans"/>
              </a:rPr>
              <a:t>Mattia:</a:t>
            </a:r>
            <a:r>
              <a:rPr lang="it-IT" strike="noStrike">
                <a:solidFill>
                  <a:srgbClr val="000000"/>
                </a:solidFill>
                <a:latin typeface="Arial"/>
                <a:ea typeface="DejaVu Sans"/>
              </a:rPr>
              <a:t>  le ombre per loro sembravano esseri viventi, avevano paura che le ombre li uccidessero e pensano che possono entrare nelle loro anime.</a:t>
            </a:r>
            <a:endParaRPr/>
          </a:p>
        </p:txBody>
      </p:sp>
      <p:sp>
        <p:nvSpPr>
          <p:cNvPr id="160" name="CustomShape 3"/>
          <p:cNvSpPr/>
          <p:nvPr/>
        </p:nvSpPr>
        <p:spPr>
          <a:xfrm>
            <a:off x="5000760" y="1431000"/>
            <a:ext cx="4818240" cy="373824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Enea</a:t>
            </a:r>
            <a:r>
              <a:rPr lang="it-IT" strike="noStrike">
                <a:solidFill>
                  <a:srgbClr val="000000"/>
                </a:solidFill>
                <a:latin typeface="Arial"/>
                <a:ea typeface="DejaVu Sans"/>
              </a:rPr>
              <a:t>: a me fa pensare che i cacciatori avessero paura delle ombre degli animali uccisi, che potessero prendere vita e ucciderli perché loro l'animale l'avevano ucciso e visto che non sapevano cosa fosse l'ombra (forse pensavano fosse una persona nera), credono di poterla convincere che sia stato un altro cacciatore perché temevano questa cosa misteriosa nera e scura ed è questa la loro paura.</a:t>
            </a:r>
            <a:endParaRPr/>
          </a:p>
          <a:p>
            <a:r>
              <a:rPr b="1" lang="it-IT" strike="noStrike">
                <a:solidFill>
                  <a:srgbClr val="000000"/>
                </a:solidFill>
                <a:latin typeface="Arial"/>
                <a:ea typeface="DejaVu Sans"/>
              </a:rPr>
              <a:t>Benedetta:</a:t>
            </a:r>
            <a:r>
              <a:rPr lang="it-IT" strike="noStrike">
                <a:solidFill>
                  <a:srgbClr val="000000"/>
                </a:solidFill>
                <a:latin typeface="Arial"/>
                <a:ea typeface="DejaVu Sans"/>
              </a:rPr>
              <a:t> secondo me loro pensano che le ombre siano come persone vere perché se le vogliono fare amiche anche se hanno paura.  </a:t>
            </a:r>
            <a:endParaRPr/>
          </a:p>
        </p:txBody>
      </p:sp>
      <p:sp>
        <p:nvSpPr>
          <p:cNvPr id="161" name="CustomShape 4"/>
          <p:cNvSpPr/>
          <p:nvPr/>
        </p:nvSpPr>
        <p:spPr>
          <a:xfrm>
            <a:off x="216000" y="5400000"/>
            <a:ext cx="9426240" cy="2010600"/>
          </a:xfrm>
          <a:prstGeom prst="rect">
            <a:avLst/>
          </a:prstGeom>
          <a:solidFill>
            <a:srgbClr val="ffff99"/>
          </a:solid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Interessante in Matteo il passaggio da una  razionalità finalistica, ovviamente inconsapevole  a un inquadramento teorico della stessa: </a:t>
            </a:r>
            <a:r>
              <a:rPr lang="it-IT" strike="noStrike">
                <a:solidFill>
                  <a:srgbClr val="000000"/>
                </a:solidFill>
                <a:latin typeface="Arial"/>
                <a:ea typeface="DejaVu Sans"/>
              </a:rPr>
              <a:t>per me pensavano che le ombre volessero la vendetta e quindi che li avrebbero ammazzati. Mi fa anche pensare alle credenze che avevano gli uomini primitivi perché gli uomini primitivi credevano a molte cose che ora non sono vere e infatti le ombre non sono viventi, ma loro ci credevano perché loro avevano appena conosciuto il mondo, quindi non sapevano ancora bene le cose quindi avevano queste credenze, queste paure. </a:t>
            </a:r>
            <a:endParaRPr/>
          </a:p>
        </p:txBody>
      </p:sp>
    </p:spTree>
  </p:cSld>
  <p:timing>
    <p:tnLst>
      <p:par>
        <p:cTn id="189" dur="indefinite" restart="never" nodeType="tmRoot">
          <p:childTnLst>
            <p:seq>
              <p:cTn id="190" nodeType="mainSeq">
                <p:childTnLst>
                  <p:par>
                    <p:cTn id="191" fill="freeze">
                      <p:stCondLst>
                        <p:cond delay="indefinite"/>
                      </p:stCondLst>
                      <p:childTnLst>
                        <p:par>
                          <p:cTn id="192" fill="freeze">
                            <p:stCondLst>
                              <p:cond delay="0"/>
                            </p:stCondLst>
                            <p:childTnLst>
                              <p:par>
                                <p:cTn id="193" nodeType="clickEffect" fill="hold" presetClass="entr" presetID="3" presetSubtype="10">
                                  <p:stCondLst>
                                    <p:cond delay="0"/>
                                  </p:stCondLst>
                                  <p:childTnLst>
                                    <p:set>
                                      <p:cBhvr>
                                        <p:cTn id="194" dur="1" fill="hold">
                                          <p:stCondLst>
                                            <p:cond delay="0"/>
                                          </p:stCondLst>
                                        </p:cTn>
                                        <p:tgtEl>
                                          <p:spTgt spid="158"/>
                                        </p:tgtEl>
                                        <p:attrNameLst>
                                          <p:attrName>style.visibility</p:attrName>
                                        </p:attrNameLst>
                                      </p:cBhvr>
                                      <p:to>
                                        <p:strVal val="visible"/>
                                      </p:to>
                                    </p:set>
                                    <p:animEffect filter="blinds(horizontal)" transition="in">
                                      <p:cBhvr additive="repl">
                                        <p:cTn id="195" dur="500"/>
                                        <p:tgtEl>
                                          <p:spTgt spid="158"/>
                                        </p:tgtEl>
                                      </p:cBhvr>
                                    </p:animEffect>
                                  </p:childTnLst>
                                </p:cTn>
                              </p:par>
                            </p:childTnLst>
                          </p:cTn>
                        </p:par>
                      </p:childTnLst>
                    </p:cTn>
                  </p:par>
                  <p:par>
                    <p:cTn id="196" fill="freeze">
                      <p:stCondLst>
                        <p:cond delay="indefinite"/>
                      </p:stCondLst>
                      <p:childTnLst>
                        <p:par>
                          <p:cTn id="197" fill="freeze">
                            <p:stCondLst>
                              <p:cond delay="0"/>
                            </p:stCondLst>
                            <p:childTnLst>
                              <p:par>
                                <p:cTn id="198" nodeType="clickEffect" fill="hold" presetClass="entr" presetID="3" presetSubtype="10">
                                  <p:stCondLst>
                                    <p:cond delay="0"/>
                                  </p:stCondLst>
                                  <p:childTnLst>
                                    <p:set>
                                      <p:cBhvr>
                                        <p:cTn id="199" dur="1" fill="hold">
                                          <p:stCondLst>
                                            <p:cond delay="0"/>
                                          </p:stCondLst>
                                        </p:cTn>
                                        <p:tgtEl>
                                          <p:spTgt spid="159"/>
                                        </p:tgtEl>
                                        <p:attrNameLst>
                                          <p:attrName>style.visibility</p:attrName>
                                        </p:attrNameLst>
                                      </p:cBhvr>
                                      <p:to>
                                        <p:strVal val="visible"/>
                                      </p:to>
                                    </p:set>
                                    <p:animEffect filter="blinds(horizontal)" transition="in">
                                      <p:cBhvr additive="repl">
                                        <p:cTn id="200" dur="500"/>
                                        <p:tgtEl>
                                          <p:spTgt spid="159"/>
                                        </p:tgtEl>
                                      </p:cBhvr>
                                    </p:animEffect>
                                  </p:childTnLst>
                                </p:cTn>
                              </p:par>
                            </p:childTnLst>
                          </p:cTn>
                        </p:par>
                      </p:childTnLst>
                    </p:cTn>
                  </p:par>
                  <p:par>
                    <p:cTn id="201" fill="freeze">
                      <p:stCondLst>
                        <p:cond delay="indefinite"/>
                      </p:stCondLst>
                      <p:childTnLst>
                        <p:par>
                          <p:cTn id="202" fill="freeze">
                            <p:stCondLst>
                              <p:cond delay="0"/>
                            </p:stCondLst>
                            <p:childTnLst>
                              <p:par>
                                <p:cTn id="203" nodeType="clickEffect" fill="hold" presetClass="entr" presetID="3" presetSubtype="10">
                                  <p:stCondLst>
                                    <p:cond delay="0"/>
                                  </p:stCondLst>
                                  <p:childTnLst>
                                    <p:set>
                                      <p:cBhvr>
                                        <p:cTn id="204" dur="1" fill="hold">
                                          <p:stCondLst>
                                            <p:cond delay="0"/>
                                          </p:stCondLst>
                                        </p:cTn>
                                        <p:tgtEl>
                                          <p:spTgt spid="160"/>
                                        </p:tgtEl>
                                        <p:attrNameLst>
                                          <p:attrName>style.visibility</p:attrName>
                                        </p:attrNameLst>
                                      </p:cBhvr>
                                      <p:to>
                                        <p:strVal val="visible"/>
                                      </p:to>
                                    </p:set>
                                    <p:animEffect filter="blinds(horizontal)" transition="in">
                                      <p:cBhvr additive="repl">
                                        <p:cTn id="205" dur="500"/>
                                        <p:tgtEl>
                                          <p:spTgt spid="160"/>
                                        </p:tgtEl>
                                      </p:cBhvr>
                                    </p:animEffect>
                                  </p:childTnLst>
                                </p:cTn>
                              </p:par>
                            </p:childTnLst>
                          </p:cTn>
                        </p:par>
                      </p:childTnLst>
                    </p:cTn>
                  </p:par>
                  <p:par>
                    <p:cTn id="206" fill="freeze">
                      <p:stCondLst>
                        <p:cond delay="indefinite"/>
                      </p:stCondLst>
                      <p:childTnLst>
                        <p:par>
                          <p:cTn id="207" fill="freeze">
                            <p:stCondLst>
                              <p:cond delay="0"/>
                            </p:stCondLst>
                            <p:childTnLst>
                              <p:par>
                                <p:cTn id="208" nodeType="clickEffect" fill="hold" presetClass="entr" presetID="3" presetSubtype="10">
                                  <p:stCondLst>
                                    <p:cond delay="0"/>
                                  </p:stCondLst>
                                  <p:childTnLst>
                                    <p:set>
                                      <p:cBhvr>
                                        <p:cTn id="209" dur="1" fill="hold">
                                          <p:stCondLst>
                                            <p:cond delay="0"/>
                                          </p:stCondLst>
                                        </p:cTn>
                                        <p:tgtEl>
                                          <p:spTgt spid="161"/>
                                        </p:tgtEl>
                                        <p:attrNameLst>
                                          <p:attrName>style.visibility</p:attrName>
                                        </p:attrNameLst>
                                      </p:cBhvr>
                                      <p:to>
                                        <p:strVal val="visible"/>
                                      </p:to>
                                    </p:set>
                                    <p:animEffect filter="blinds(horizontal)" transition="in">
                                      <p:cBhvr additive="repl">
                                        <p:cTn id="210" dur="500"/>
                                        <p:tgtEl>
                                          <p:spTgt spid="1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2" name="CustomShape 1"/>
          <p:cNvSpPr/>
          <p:nvPr/>
        </p:nvSpPr>
        <p:spPr>
          <a:xfrm>
            <a:off x="792000" y="576000"/>
            <a:ext cx="8414280" cy="1076400"/>
          </a:xfrm>
          <a:prstGeom prst="rect">
            <a:avLst/>
          </a:prstGeom>
          <a:solidFill>
            <a:srgbClr val="ffff99"/>
          </a:solidFill>
          <a:ln>
            <a:noFill/>
          </a:ln>
        </p:spPr>
        <p:style>
          <a:lnRef idx="0"/>
          <a:fillRef idx="0"/>
          <a:effectRef idx="0"/>
          <a:fontRef idx="minor"/>
        </p:style>
        <p:txBody>
          <a:bodyPr lIns="90000" rIns="90000" tIns="45000" bIns="45000"/>
          <a:p>
            <a:pPr algn="ctr">
              <a:lnSpc>
                <a:spcPct val="100000"/>
              </a:lnSpc>
            </a:pPr>
            <a:r>
              <a:rPr b="1" lang="it-IT" sz="2800" strike="noStrike">
                <a:solidFill>
                  <a:srgbClr val="000000"/>
                </a:solidFill>
                <a:latin typeface="Arial"/>
                <a:ea typeface="DejaVu Sans"/>
              </a:rPr>
              <a:t>Costruire la relazione oggetto/ombra senza lavorare esplicitamente sul modello geometrico</a:t>
            </a:r>
            <a:endParaRPr/>
          </a:p>
        </p:txBody>
      </p:sp>
      <p:sp>
        <p:nvSpPr>
          <p:cNvPr id="163" name="CustomShape 2"/>
          <p:cNvSpPr/>
          <p:nvPr/>
        </p:nvSpPr>
        <p:spPr>
          <a:xfrm>
            <a:off x="870840" y="2664000"/>
            <a:ext cx="7694280" cy="76176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Arial"/>
                <a:ea typeface="DejaVu Sans"/>
              </a:rPr>
              <a:t>Osservazione spontanea in classe: ombre di oggetti</a:t>
            </a:r>
            <a:endParaRPr/>
          </a:p>
        </p:txBody>
      </p:sp>
      <p:sp>
        <p:nvSpPr>
          <p:cNvPr id="164" name="CustomShape 3"/>
          <p:cNvSpPr/>
          <p:nvPr/>
        </p:nvSpPr>
        <p:spPr>
          <a:xfrm>
            <a:off x="799200" y="5040000"/>
            <a:ext cx="7622280" cy="93312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Arial"/>
                <a:ea typeface="DejaVu Sans"/>
              </a:rPr>
              <a:t>Avvio dall'osservazione delle ombre degli oggetti per passare poi a considerare le ombre delle persone</a:t>
            </a:r>
            <a:endParaRPr/>
          </a:p>
        </p:txBody>
      </p:sp>
      <p:sp>
        <p:nvSpPr>
          <p:cNvPr id="165" name="CustomShape 4"/>
          <p:cNvSpPr/>
          <p:nvPr/>
        </p:nvSpPr>
        <p:spPr>
          <a:xfrm>
            <a:off x="798840" y="6048000"/>
            <a:ext cx="7838280" cy="86112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Arial"/>
                <a:ea typeface="DejaVu Sans"/>
              </a:rPr>
              <a:t>Si arriva a misurare le ombre dei bambini all'interno di una situazione problematica significativa: l'esigenza di verificare la relazione altezza bambino/misura ombra</a:t>
            </a:r>
            <a:endParaRPr/>
          </a:p>
        </p:txBody>
      </p:sp>
      <p:sp>
        <p:nvSpPr>
          <p:cNvPr id="166" name="CustomShape 5"/>
          <p:cNvSpPr/>
          <p:nvPr/>
        </p:nvSpPr>
        <p:spPr>
          <a:xfrm>
            <a:off x="892800" y="2019240"/>
            <a:ext cx="7694280" cy="50112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Arial"/>
                <a:ea typeface="DejaVu Sans"/>
              </a:rPr>
              <a:t>Osservazioni libere in piazzale.</a:t>
            </a:r>
            <a:endParaRPr/>
          </a:p>
        </p:txBody>
      </p:sp>
      <p:sp>
        <p:nvSpPr>
          <p:cNvPr id="167" name="CustomShape 6"/>
          <p:cNvSpPr/>
          <p:nvPr/>
        </p:nvSpPr>
        <p:spPr>
          <a:xfrm>
            <a:off x="360000" y="3384000"/>
            <a:ext cx="9141120" cy="1107000"/>
          </a:xfrm>
          <a:prstGeom prst="rect">
            <a:avLst/>
          </a:prstGeom>
          <a:noFill/>
          <a:ln>
            <a:noFill/>
          </a:ln>
        </p:spPr>
        <p:style>
          <a:lnRef idx="0"/>
          <a:fillRef idx="0"/>
          <a:effectRef idx="0"/>
          <a:fontRef idx="minor"/>
        </p:style>
        <p:txBody>
          <a:bodyPr lIns="90000" rIns="90000" tIns="45000" bIns="45000"/>
          <a:p>
            <a:pPr>
              <a:lnSpc>
                <a:spcPct val="100000"/>
              </a:lnSpc>
            </a:pPr>
            <a:r>
              <a:rPr lang="it-IT" sz="2400" strike="noStrike">
                <a:solidFill>
                  <a:srgbClr val="000000"/>
                </a:solidFill>
                <a:latin typeface="Arial"/>
                <a:ea typeface="DejaVu Sans"/>
              </a:rPr>
              <a:t>Per chiarire il linguaggio per descrivere la relazione si propone il disegno di un oggetto e della sua ombra da diversi punti di vista  (senza confronto esplicito sul disegno ma solo sulle parole che descrivono la relazione).</a:t>
            </a:r>
            <a:endParaRPr/>
          </a:p>
        </p:txBody>
      </p:sp>
    </p:spTree>
  </p:cSld>
  <p:timing>
    <p:tnLst>
      <p:par>
        <p:cTn id="211" dur="indefinite" restart="never" nodeType="tmRoot">
          <p:childTnLst>
            <p:seq>
              <p:cTn id="21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5" name="CustomShape 1"/>
          <p:cNvSpPr/>
          <p:nvPr/>
        </p:nvSpPr>
        <p:spPr>
          <a:xfrm>
            <a:off x="503280" y="432000"/>
            <a:ext cx="8991360" cy="53784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400" strike="noStrike">
                <a:solidFill>
                  <a:srgbClr val="000000"/>
                </a:solidFill>
                <a:latin typeface="Arial"/>
                <a:ea typeface="DejaVu Sans"/>
              </a:rPr>
              <a:t>Dalla sperimentazione di Lia Zunino (settembre 2016) </a:t>
            </a:r>
            <a:endParaRPr/>
          </a:p>
        </p:txBody>
      </p:sp>
      <p:pic>
        <p:nvPicPr>
          <p:cNvPr id="76" name="" descr=""/>
          <p:cNvPicPr/>
          <p:nvPr/>
        </p:nvPicPr>
        <p:blipFill>
          <a:blip r:embed="rId1"/>
          <a:stretch/>
        </p:blipFill>
        <p:spPr>
          <a:xfrm>
            <a:off x="1079280" y="1056960"/>
            <a:ext cx="7467840" cy="4955040"/>
          </a:xfrm>
          <a:prstGeom prst="rect">
            <a:avLst/>
          </a:prstGeom>
          <a:ln>
            <a:noFill/>
          </a:ln>
        </p:spPr>
      </p:pic>
      <p:sp>
        <p:nvSpPr>
          <p:cNvPr id="77" name="CustomShape 2"/>
          <p:cNvSpPr/>
          <p:nvPr/>
        </p:nvSpPr>
        <p:spPr>
          <a:xfrm>
            <a:off x="575280" y="6624000"/>
            <a:ext cx="9135360" cy="42300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Alla ricerca di altri Tommaso e Alessandra...</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 name="CustomShape 1"/>
          <p:cNvSpPr/>
          <p:nvPr/>
        </p:nvSpPr>
        <p:spPr>
          <a:xfrm>
            <a:off x="792000" y="434880"/>
            <a:ext cx="8130240" cy="57024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b="1" lang="it-IT" sz="2400" strike="noStrike">
                <a:solidFill>
                  <a:srgbClr val="000000"/>
                </a:solidFill>
                <a:latin typeface="Arial"/>
                <a:ea typeface="DejaVu Sans"/>
              </a:rPr>
              <a:t>Osservazione spontanea in classe: ombre di oggetti</a:t>
            </a:r>
            <a:endParaRPr/>
          </a:p>
        </p:txBody>
      </p:sp>
      <p:sp>
        <p:nvSpPr>
          <p:cNvPr id="169" name="CustomShape 2"/>
          <p:cNvSpPr/>
          <p:nvPr/>
        </p:nvSpPr>
        <p:spPr>
          <a:xfrm>
            <a:off x="360000" y="1224000"/>
            <a:ext cx="9426600" cy="1293120"/>
          </a:xfrm>
          <a:prstGeom prst="rect">
            <a:avLst/>
          </a:prstGeom>
          <a:solidFill>
            <a:srgbClr val="ffff99"/>
          </a:solid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Discussione spontanea su sedia e tavolo illuminati all'improvviso dal sole: necessità di chiarire la relazione lunghezza oggetto e lunghezza ombra</a:t>
            </a:r>
            <a:r>
              <a:rPr lang="it-IT" strike="noStrike">
                <a:solidFill>
                  <a:srgbClr val="000000"/>
                </a:solidFill>
                <a:latin typeface="Arial"/>
                <a:ea typeface="DejaVu Sans"/>
              </a:rPr>
              <a:t>.</a:t>
            </a:r>
            <a:endParaRPr/>
          </a:p>
        </p:txBody>
      </p:sp>
      <p:sp>
        <p:nvSpPr>
          <p:cNvPr id="170" name="CustomShape 3"/>
          <p:cNvSpPr/>
          <p:nvPr/>
        </p:nvSpPr>
        <p:spPr>
          <a:xfrm>
            <a:off x="444240" y="2879640"/>
            <a:ext cx="9426600" cy="410148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23 Matteo: … </a:t>
            </a:r>
            <a:r>
              <a:rPr b="1" lang="it-IT" sz="2400" strike="noStrike">
                <a:solidFill>
                  <a:srgbClr val="000000"/>
                </a:solidFill>
                <a:latin typeface="Arial"/>
                <a:ea typeface="DejaVu Sans"/>
              </a:rPr>
              <a:t>se il tavolo era più vicino al sole aveva l'ombra più grande se c'era la sedia aveva l'ombra più grande</a:t>
            </a:r>
            <a:endParaRPr/>
          </a:p>
          <a:p>
            <a:r>
              <a:rPr lang="it-IT" sz="2400" strike="noStrike">
                <a:solidFill>
                  <a:srgbClr val="000000"/>
                </a:solidFill>
                <a:latin typeface="Arial"/>
                <a:ea typeface="DejaVu Sans"/>
              </a:rPr>
              <a:t>24 Ins: cosa intendiamo per vicino al sole? perché anche Sabina e altri bambini quando spiegavano la loro ipotesi parlavano di vicino e lontano dal sole</a:t>
            </a:r>
            <a:endParaRPr/>
          </a:p>
          <a:p>
            <a:r>
              <a:rPr lang="it-IT" sz="2400" strike="noStrike">
                <a:solidFill>
                  <a:srgbClr val="000000"/>
                </a:solidFill>
                <a:latin typeface="Arial"/>
                <a:ea typeface="DejaVu Sans"/>
              </a:rPr>
              <a:t>25 Sofia: cioè il tavolo era più dalla parte della finestra </a:t>
            </a:r>
            <a:r>
              <a:rPr b="1" lang="it-IT" sz="2400" strike="noStrike">
                <a:solidFill>
                  <a:srgbClr val="000000"/>
                </a:solidFill>
                <a:latin typeface="Arial"/>
                <a:ea typeface="DejaVu Sans"/>
              </a:rPr>
              <a:t>verso il sole</a:t>
            </a:r>
            <a:endParaRPr/>
          </a:p>
          <a:p>
            <a:r>
              <a:rPr lang="it-IT" sz="2400" strike="noStrike">
                <a:solidFill>
                  <a:srgbClr val="000000"/>
                </a:solidFill>
                <a:latin typeface="Arial"/>
                <a:ea typeface="DejaVu Sans"/>
              </a:rPr>
              <a:t>31 Benny:</a:t>
            </a:r>
            <a:r>
              <a:rPr b="1" lang="it-IT" sz="2400" strike="noStrike">
                <a:solidFill>
                  <a:srgbClr val="000000"/>
                </a:solidFill>
                <a:latin typeface="Arial"/>
                <a:ea typeface="DejaVu Sans"/>
              </a:rPr>
              <a:t> nel senso di dire che il sole se è più contro picchia di più</a:t>
            </a:r>
            <a:endParaRPr/>
          </a:p>
          <a:p>
            <a:r>
              <a:rPr lang="it-IT" sz="2400" strike="noStrike">
                <a:solidFill>
                  <a:srgbClr val="000000"/>
                </a:solidFill>
                <a:latin typeface="Arial"/>
                <a:ea typeface="DejaVu Sans"/>
              </a:rPr>
              <a:t>37Alex: è giusto </a:t>
            </a:r>
            <a:r>
              <a:rPr b="1" lang="it-IT" sz="2400" strike="noStrike">
                <a:solidFill>
                  <a:srgbClr val="000000"/>
                </a:solidFill>
                <a:latin typeface="Arial"/>
                <a:ea typeface="DejaVu Sans"/>
              </a:rPr>
              <a:t>che il sole picchia sempre allo stesso modo perché non può spostarsi in due secondi</a:t>
            </a:r>
            <a:endParaRPr/>
          </a:p>
          <a:p>
            <a:endParaRPr/>
          </a:p>
          <a:p>
            <a:r>
              <a:rPr lang="it-IT" strike="noStrike">
                <a:solidFill>
                  <a:srgbClr val="000000"/>
                </a:solidFill>
                <a:latin typeface="Arial"/>
                <a:ea typeface="DejaVu Sans"/>
              </a:rPr>
              <a:t>.</a:t>
            </a:r>
            <a:endParaRPr/>
          </a:p>
          <a:p>
            <a:endParaRPr/>
          </a:p>
          <a:p>
            <a:endParaRPr/>
          </a:p>
          <a:p>
            <a:endParaRPr/>
          </a:p>
        </p:txBody>
      </p:sp>
      <p:sp>
        <p:nvSpPr>
          <p:cNvPr id="171" name="CustomShape 4"/>
          <p:cNvSpPr/>
          <p:nvPr/>
        </p:nvSpPr>
        <p:spPr>
          <a:xfrm>
            <a:off x="288000" y="5434200"/>
            <a:ext cx="9498600" cy="110880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 </a:t>
            </a:r>
            <a:endParaRPr/>
          </a:p>
        </p:txBody>
      </p:sp>
    </p:spTree>
  </p:cSld>
  <p:timing>
    <p:tnLst>
      <p:par>
        <p:cTn id="213" dur="indefinite" restart="never" nodeType="tmRoot">
          <p:childTnLst>
            <p:seq>
              <p:cTn id="214" nodeType="mainSeq">
                <p:childTnLst>
                  <p:par>
                    <p:cTn id="215" fill="freeze">
                      <p:stCondLst>
                        <p:cond delay="indefinite"/>
                      </p:stCondLst>
                      <p:childTnLst>
                        <p:par>
                          <p:cTn id="216" fill="freeze">
                            <p:stCondLst>
                              <p:cond delay="0"/>
                            </p:stCondLst>
                            <p:childTnLst>
                              <p:par>
                                <p:cTn id="217" nodeType="clickEffect" fill="hold" presetClass="entr" presetID="3" presetSubtype="10">
                                  <p:stCondLst>
                                    <p:cond delay="0"/>
                                  </p:stCondLst>
                                  <p:childTnLst>
                                    <p:set>
                                      <p:cBhvr>
                                        <p:cTn id="218" dur="1" fill="hold">
                                          <p:stCondLst>
                                            <p:cond delay="0"/>
                                          </p:stCondLst>
                                        </p:cTn>
                                        <p:tgtEl>
                                          <p:spTgt spid="169"/>
                                        </p:tgtEl>
                                        <p:attrNameLst>
                                          <p:attrName>style.visibility</p:attrName>
                                        </p:attrNameLst>
                                      </p:cBhvr>
                                      <p:to>
                                        <p:strVal val="visible"/>
                                      </p:to>
                                    </p:set>
                                    <p:animEffect filter="blinds(horizontal)" transition="in">
                                      <p:cBhvr additive="repl">
                                        <p:cTn id="219" dur="500"/>
                                        <p:tgtEl>
                                          <p:spTgt spid="169"/>
                                        </p:tgtEl>
                                      </p:cBhvr>
                                    </p:animEffect>
                                  </p:childTnLst>
                                </p:cTn>
                              </p:par>
                            </p:childTnLst>
                          </p:cTn>
                        </p:par>
                      </p:childTnLst>
                    </p:cTn>
                  </p:par>
                  <p:par>
                    <p:cTn id="220" fill="freeze">
                      <p:stCondLst>
                        <p:cond delay="indefinite"/>
                      </p:stCondLst>
                      <p:childTnLst>
                        <p:par>
                          <p:cTn id="221" fill="freeze">
                            <p:stCondLst>
                              <p:cond delay="0"/>
                            </p:stCondLst>
                            <p:childTnLst>
                              <p:par>
                                <p:cTn id="222" nodeType="clickEffect" fill="hold" presetClass="entr" presetID="3" presetSubtype="10">
                                  <p:stCondLst>
                                    <p:cond delay="0"/>
                                  </p:stCondLst>
                                  <p:childTnLst>
                                    <p:set>
                                      <p:cBhvr>
                                        <p:cTn id="223" dur="1" fill="hold">
                                          <p:stCondLst>
                                            <p:cond delay="0"/>
                                          </p:stCondLst>
                                        </p:cTn>
                                        <p:tgtEl>
                                          <p:spTgt spid="170"/>
                                        </p:tgtEl>
                                        <p:attrNameLst>
                                          <p:attrName>style.visibility</p:attrName>
                                        </p:attrNameLst>
                                      </p:cBhvr>
                                      <p:to>
                                        <p:strVal val="visible"/>
                                      </p:to>
                                    </p:set>
                                    <p:animEffect filter="blinds(horizontal)" transition="in">
                                      <p:cBhvr additive="repl">
                                        <p:cTn id="224" dur="500"/>
                                        <p:tgtEl>
                                          <p:spTgt spid="1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 name="CustomShape 1"/>
          <p:cNvSpPr/>
          <p:nvPr/>
        </p:nvSpPr>
        <p:spPr>
          <a:xfrm>
            <a:off x="245880" y="360000"/>
            <a:ext cx="9398520" cy="1077120"/>
          </a:xfrm>
          <a:prstGeom prst="rect">
            <a:avLst/>
          </a:prstGeom>
          <a:solidFill>
            <a:srgbClr val="ffff99"/>
          </a:solid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Ombre di persone, consegna simile a quella di Lia: “Un giorno Alex ha detto che la sua ombra era più lunga di quella di suo padre: cosa pensi di ciò? Spiega”</a:t>
            </a:r>
            <a:r>
              <a:rPr b="1" lang="it-IT" sz="1000" strike="noStrike">
                <a:solidFill>
                  <a:srgbClr val="000000"/>
                </a:solidFill>
                <a:latin typeface="Arial"/>
                <a:ea typeface="DejaVu Sans"/>
              </a:rPr>
              <a:t>.</a:t>
            </a:r>
            <a:endParaRPr/>
          </a:p>
          <a:p>
            <a:pPr algn="ctr">
              <a:lnSpc>
                <a:spcPct val="100000"/>
              </a:lnSpc>
            </a:pPr>
            <a:endParaRPr/>
          </a:p>
        </p:txBody>
      </p:sp>
      <p:sp>
        <p:nvSpPr>
          <p:cNvPr id="173" name="CustomShape 2"/>
          <p:cNvSpPr/>
          <p:nvPr/>
        </p:nvSpPr>
        <p:spPr>
          <a:xfrm>
            <a:off x="126720" y="1560240"/>
            <a:ext cx="9642600" cy="433476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Enea:</a:t>
            </a:r>
            <a:r>
              <a:rPr lang="it-IT" sz="2000" strike="noStrike">
                <a:solidFill>
                  <a:srgbClr val="000000"/>
                </a:solidFill>
                <a:latin typeface="Arial"/>
                <a:ea typeface="DejaVu Sans"/>
              </a:rPr>
              <a:t> io penso questo: magari Alex si è messo più avanti e visto che il padre di Alex è molto grosso l'ombra non l'avrà fatta molto più lunga, invece Alex che è molto sottile e magro l'ombra l'avrà fatta più alto e dato che magari era più avanti era più lungo.</a:t>
            </a:r>
            <a:endParaRPr/>
          </a:p>
          <a:p>
            <a:r>
              <a:rPr b="1" lang="it-IT" sz="2000" strike="noStrike">
                <a:solidFill>
                  <a:srgbClr val="000000"/>
                </a:solidFill>
                <a:latin typeface="Arial"/>
                <a:ea typeface="DejaVu Sans"/>
              </a:rPr>
              <a:t>Benny</a:t>
            </a:r>
            <a:r>
              <a:rPr lang="it-IT" sz="2000" strike="noStrike">
                <a:solidFill>
                  <a:srgbClr val="000000"/>
                </a:solidFill>
                <a:latin typeface="Arial"/>
                <a:ea typeface="DejaVu Sans"/>
              </a:rPr>
              <a:t>: penso che il papà di Alex sia stato più indietro cioè per esempio: Alex aveva appena sceso giù per la discesa e suo padre era a metà discesa quindi Alex aveva l'ombra più avanti di quella di suo padre.</a:t>
            </a:r>
            <a:endParaRPr/>
          </a:p>
          <a:p>
            <a:r>
              <a:rPr b="1" lang="it-IT" sz="2000" strike="noStrike">
                <a:solidFill>
                  <a:srgbClr val="000000"/>
                </a:solidFill>
                <a:latin typeface="Arial"/>
                <a:ea typeface="DejaVu Sans"/>
              </a:rPr>
              <a:t>Sofia: </a:t>
            </a:r>
            <a:r>
              <a:rPr lang="it-IT" sz="2000" strike="noStrike">
                <a:solidFill>
                  <a:srgbClr val="000000"/>
                </a:solidFill>
                <a:latin typeface="Arial"/>
                <a:ea typeface="DejaVu Sans"/>
              </a:rPr>
              <a:t>è impossibile perché il padre di Alex è molto alto ed è un po' come il tavolo e la sedia che poi è finita che l'ombra della gamba del tavolo era più lunga di quella della sedia anche veramente.</a:t>
            </a:r>
            <a:endParaRPr/>
          </a:p>
        </p:txBody>
      </p:sp>
      <p:sp>
        <p:nvSpPr>
          <p:cNvPr id="174" name="CustomShape 3"/>
          <p:cNvSpPr/>
          <p:nvPr/>
        </p:nvSpPr>
        <p:spPr>
          <a:xfrm>
            <a:off x="201240" y="4835880"/>
            <a:ext cx="9515880" cy="849600"/>
          </a:xfrm>
          <a:prstGeom prst="rect">
            <a:avLst/>
          </a:prstGeom>
          <a:solidFill>
            <a:srgbClr val="ffff99"/>
          </a:solid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Quasi tutti i bambini sono sulla razionalità causale, solo Giuseppe motiva con il desiderio di Alex di vincere</a:t>
            </a:r>
            <a:r>
              <a:rPr lang="it-IT" sz="2200" strike="noStrike">
                <a:solidFill>
                  <a:srgbClr val="000000"/>
                </a:solidFill>
                <a:latin typeface="Arial"/>
                <a:ea typeface="DejaVu Sans"/>
              </a:rPr>
              <a:t>.</a:t>
            </a:r>
            <a:endParaRPr/>
          </a:p>
        </p:txBody>
      </p:sp>
      <p:sp>
        <p:nvSpPr>
          <p:cNvPr id="175" name="CustomShape 4"/>
          <p:cNvSpPr/>
          <p:nvPr/>
        </p:nvSpPr>
        <p:spPr>
          <a:xfrm>
            <a:off x="362520" y="5830200"/>
            <a:ext cx="9066600" cy="93492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Giuseppe:</a:t>
            </a:r>
            <a:r>
              <a:rPr lang="it-IT" sz="2000" strike="noStrike">
                <a:solidFill>
                  <a:srgbClr val="000000"/>
                </a:solidFill>
                <a:latin typeface="Arial"/>
                <a:ea typeface="DejaVu Sans"/>
              </a:rPr>
              <a:t> Alex e suo papà stavano giocando a quale è l'ombra più grande. Alex pensava che perdeva ma quando ha visto che quella di suo papà era più piccola era contento</a:t>
            </a:r>
            <a:r>
              <a:rPr lang="it-IT" strike="noStrike">
                <a:solidFill>
                  <a:srgbClr val="000000"/>
                </a:solidFill>
                <a:latin typeface="Arial"/>
                <a:ea typeface="DejaVu Sans"/>
              </a:rPr>
              <a:t>.</a:t>
            </a:r>
            <a:endParaRPr/>
          </a:p>
        </p:txBody>
      </p:sp>
    </p:spTree>
  </p:cSld>
  <p:timing>
    <p:tnLst>
      <p:par>
        <p:cTn id="225" dur="indefinite" restart="never" nodeType="tmRoot">
          <p:childTnLst>
            <p:seq>
              <p:cTn id="226" nodeType="mainSeq">
                <p:childTnLst>
                  <p:par>
                    <p:cTn id="227" fill="freeze">
                      <p:stCondLst>
                        <p:cond delay="indefinite"/>
                      </p:stCondLst>
                      <p:childTnLst>
                        <p:par>
                          <p:cTn id="228" fill="freeze">
                            <p:stCondLst>
                              <p:cond delay="0"/>
                            </p:stCondLst>
                            <p:childTnLst>
                              <p:par>
                                <p:cTn id="229" nodeType="clickEffect" fill="hold" presetClass="entr" presetID="3" presetSubtype="10">
                                  <p:stCondLst>
                                    <p:cond delay="0"/>
                                  </p:stCondLst>
                                  <p:childTnLst>
                                    <p:set>
                                      <p:cBhvr>
                                        <p:cTn id="230" dur="1" fill="hold">
                                          <p:stCondLst>
                                            <p:cond delay="0"/>
                                          </p:stCondLst>
                                        </p:cTn>
                                        <p:tgtEl>
                                          <p:spTgt spid="172"/>
                                        </p:tgtEl>
                                        <p:attrNameLst>
                                          <p:attrName>style.visibility</p:attrName>
                                        </p:attrNameLst>
                                      </p:cBhvr>
                                      <p:to>
                                        <p:strVal val="visible"/>
                                      </p:to>
                                    </p:set>
                                    <p:animEffect filter="blinds(horizontal)" transition="in">
                                      <p:cBhvr additive="repl">
                                        <p:cTn id="231" dur="500"/>
                                        <p:tgtEl>
                                          <p:spTgt spid="172"/>
                                        </p:tgtEl>
                                      </p:cBhvr>
                                    </p:animEffect>
                                  </p:childTnLst>
                                </p:cTn>
                              </p:par>
                            </p:childTnLst>
                          </p:cTn>
                        </p:par>
                      </p:childTnLst>
                    </p:cTn>
                  </p:par>
                  <p:par>
                    <p:cTn id="232" fill="freeze">
                      <p:stCondLst>
                        <p:cond delay="indefinite"/>
                      </p:stCondLst>
                      <p:childTnLst>
                        <p:par>
                          <p:cTn id="233" fill="freeze">
                            <p:stCondLst>
                              <p:cond delay="0"/>
                            </p:stCondLst>
                            <p:childTnLst>
                              <p:par>
                                <p:cTn id="234" nodeType="clickEffect" fill="hold" presetClass="entr" presetID="3" presetSubtype="10">
                                  <p:stCondLst>
                                    <p:cond delay="0"/>
                                  </p:stCondLst>
                                  <p:childTnLst>
                                    <p:set>
                                      <p:cBhvr>
                                        <p:cTn id="235" dur="1" fill="hold">
                                          <p:stCondLst>
                                            <p:cond delay="0"/>
                                          </p:stCondLst>
                                        </p:cTn>
                                        <p:tgtEl>
                                          <p:spTgt spid="173"/>
                                        </p:tgtEl>
                                        <p:attrNameLst>
                                          <p:attrName>style.visibility</p:attrName>
                                        </p:attrNameLst>
                                      </p:cBhvr>
                                      <p:to>
                                        <p:strVal val="visible"/>
                                      </p:to>
                                    </p:set>
                                    <p:animEffect filter="blinds(horizontal)" transition="in">
                                      <p:cBhvr additive="repl">
                                        <p:cTn id="236" dur="500"/>
                                        <p:tgtEl>
                                          <p:spTgt spid="173"/>
                                        </p:tgtEl>
                                      </p:cBhvr>
                                    </p:animEffect>
                                  </p:childTnLst>
                                </p:cTn>
                              </p:par>
                            </p:childTnLst>
                          </p:cTn>
                        </p:par>
                      </p:childTnLst>
                    </p:cTn>
                  </p:par>
                  <p:par>
                    <p:cTn id="237" fill="freeze">
                      <p:stCondLst>
                        <p:cond delay="indefinite"/>
                      </p:stCondLst>
                      <p:childTnLst>
                        <p:par>
                          <p:cTn id="238" fill="freeze">
                            <p:stCondLst>
                              <p:cond delay="0"/>
                            </p:stCondLst>
                            <p:childTnLst>
                              <p:par>
                                <p:cTn id="239" nodeType="clickEffect" fill="hold" presetClass="entr" presetID="3" presetSubtype="10">
                                  <p:stCondLst>
                                    <p:cond delay="0"/>
                                  </p:stCondLst>
                                  <p:childTnLst>
                                    <p:set>
                                      <p:cBhvr>
                                        <p:cTn id="240" dur="1" fill="hold">
                                          <p:stCondLst>
                                            <p:cond delay="0"/>
                                          </p:stCondLst>
                                        </p:cTn>
                                        <p:tgtEl>
                                          <p:spTgt spid="174"/>
                                        </p:tgtEl>
                                        <p:attrNameLst>
                                          <p:attrName>style.visibility</p:attrName>
                                        </p:attrNameLst>
                                      </p:cBhvr>
                                      <p:to>
                                        <p:strVal val="visible"/>
                                      </p:to>
                                    </p:set>
                                    <p:animEffect filter="blinds(horizontal)" transition="in">
                                      <p:cBhvr additive="repl">
                                        <p:cTn id="241" dur="500"/>
                                        <p:tgtEl>
                                          <p:spTgt spid="174"/>
                                        </p:tgtEl>
                                      </p:cBhvr>
                                    </p:animEffect>
                                  </p:childTnLst>
                                </p:cTn>
                              </p:par>
                            </p:childTnLst>
                          </p:cTn>
                        </p:par>
                      </p:childTnLst>
                    </p:cTn>
                  </p:par>
                  <p:par>
                    <p:cTn id="242" fill="freeze">
                      <p:stCondLst>
                        <p:cond delay="indefinite"/>
                      </p:stCondLst>
                      <p:childTnLst>
                        <p:par>
                          <p:cTn id="243" fill="freeze">
                            <p:stCondLst>
                              <p:cond delay="0"/>
                            </p:stCondLst>
                            <p:childTnLst>
                              <p:par>
                                <p:cTn id="244" nodeType="clickEffect" fill="hold" presetClass="entr" presetID="3" presetSubtype="10">
                                  <p:stCondLst>
                                    <p:cond delay="0"/>
                                  </p:stCondLst>
                                  <p:childTnLst>
                                    <p:set>
                                      <p:cBhvr>
                                        <p:cTn id="245" dur="1" fill="hold">
                                          <p:stCondLst>
                                            <p:cond delay="0"/>
                                          </p:stCondLst>
                                        </p:cTn>
                                        <p:tgtEl>
                                          <p:spTgt spid="175"/>
                                        </p:tgtEl>
                                        <p:attrNameLst>
                                          <p:attrName>style.visibility</p:attrName>
                                        </p:attrNameLst>
                                      </p:cBhvr>
                                      <p:to>
                                        <p:strVal val="visible"/>
                                      </p:to>
                                    </p:set>
                                    <p:animEffect filter="blinds(horizontal)" transition="in">
                                      <p:cBhvr additive="repl">
                                        <p:cTn id="246" dur="500"/>
                                        <p:tgtEl>
                                          <p:spTgt spid="1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6" name="" descr=""/>
          <p:cNvPicPr/>
          <p:nvPr/>
        </p:nvPicPr>
        <p:blipFill>
          <a:blip r:embed="rId1"/>
          <a:stretch/>
        </p:blipFill>
        <p:spPr>
          <a:xfrm>
            <a:off x="5472000" y="4784040"/>
            <a:ext cx="4443840" cy="2485080"/>
          </a:xfrm>
          <a:prstGeom prst="rect">
            <a:avLst/>
          </a:prstGeom>
          <a:ln>
            <a:noFill/>
          </a:ln>
        </p:spPr>
      </p:pic>
      <p:pic>
        <p:nvPicPr>
          <p:cNvPr id="177" name="" descr=""/>
          <p:cNvPicPr/>
          <p:nvPr/>
        </p:nvPicPr>
        <p:blipFill>
          <a:blip r:embed="rId2"/>
          <a:stretch/>
        </p:blipFill>
        <p:spPr>
          <a:xfrm>
            <a:off x="948600" y="2088000"/>
            <a:ext cx="3800520" cy="2125080"/>
          </a:xfrm>
          <a:prstGeom prst="rect">
            <a:avLst/>
          </a:prstGeom>
          <a:ln>
            <a:noFill/>
          </a:ln>
        </p:spPr>
      </p:pic>
      <p:sp>
        <p:nvSpPr>
          <p:cNvPr id="178" name="CustomShape 1"/>
          <p:cNvSpPr/>
          <p:nvPr/>
        </p:nvSpPr>
        <p:spPr>
          <a:xfrm>
            <a:off x="504000" y="720000"/>
            <a:ext cx="9066240" cy="789120"/>
          </a:xfrm>
          <a:prstGeom prst="rect">
            <a:avLst/>
          </a:prstGeom>
          <a:solidFill>
            <a:srgbClr val="ffff99"/>
          </a:solid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Arial"/>
                <a:ea typeface="DejaVu Sans"/>
              </a:rPr>
              <a:t>Misuriamo le nostre ombre per verificare la relazione altezza bambino/misura ombra</a:t>
            </a:r>
            <a:endParaRPr/>
          </a:p>
        </p:txBody>
      </p:sp>
      <p:sp>
        <p:nvSpPr>
          <p:cNvPr id="179" name="CustomShape 2"/>
          <p:cNvSpPr/>
          <p:nvPr/>
        </p:nvSpPr>
        <p:spPr>
          <a:xfrm>
            <a:off x="144360" y="4749840"/>
            <a:ext cx="5181120" cy="2589480"/>
          </a:xfrm>
          <a:prstGeom prst="rect">
            <a:avLst/>
          </a:prstGeom>
          <a:no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Lavoro importante per la costruzione del significato misura e il completamento della costruzione della scrittura decimale posizionale in cui si  lascia molto spazio all'operare senza porre in discussione alcuni aspetti (per esempio il parallelismo delle ombre) che sono, però, vissuti.</a:t>
            </a:r>
            <a:endParaRPr/>
          </a:p>
        </p:txBody>
      </p:sp>
      <p:pic>
        <p:nvPicPr>
          <p:cNvPr id="180" name="" descr=""/>
          <p:cNvPicPr/>
          <p:nvPr/>
        </p:nvPicPr>
        <p:blipFill>
          <a:blip r:embed="rId3"/>
          <a:stretch/>
        </p:blipFill>
        <p:spPr>
          <a:xfrm>
            <a:off x="5700600" y="2048040"/>
            <a:ext cx="3800520" cy="2125080"/>
          </a:xfrm>
          <a:prstGeom prst="rect">
            <a:avLst/>
          </a:prstGeom>
          <a:ln>
            <a:noFill/>
          </a:ln>
        </p:spPr>
      </p:pic>
      <p:sp>
        <p:nvSpPr>
          <p:cNvPr id="181" name="CustomShape 3"/>
          <p:cNvSpPr/>
          <p:nvPr/>
        </p:nvSpPr>
        <p:spPr>
          <a:xfrm>
            <a:off x="4392000" y="1800000"/>
            <a:ext cx="2157120" cy="1446840"/>
          </a:xfrm>
          <a:prstGeom prst="rect">
            <a:avLst/>
          </a:prstGeom>
          <a:solidFill>
            <a:srgbClr val="ffff99"/>
          </a:solid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Le ombre segnate con il gesso bianco sul piazzale</a:t>
            </a:r>
            <a:endParaRPr/>
          </a:p>
        </p:txBody>
      </p:sp>
      <p:sp>
        <p:nvSpPr>
          <p:cNvPr id="182" name="CustomShape 4"/>
          <p:cNvSpPr/>
          <p:nvPr/>
        </p:nvSpPr>
        <p:spPr>
          <a:xfrm>
            <a:off x="576000" y="4178160"/>
            <a:ext cx="9285120" cy="427320"/>
          </a:xfrm>
          <a:prstGeom prst="rect">
            <a:avLst/>
          </a:prstGeom>
          <a:solidFill>
            <a:srgbClr val="ffff99"/>
          </a:solid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Ombre dei bambini in movimento e tracce di gesso in parallelo</a:t>
            </a:r>
            <a:endParaRPr/>
          </a:p>
        </p:txBody>
      </p:sp>
    </p:spTree>
  </p:cSld>
  <p:timing>
    <p:tnLst>
      <p:par>
        <p:cTn id="247" dur="indefinite" restart="never" nodeType="tmRoot">
          <p:childTnLst>
            <p:seq>
              <p:cTn id="248"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CustomShape 1"/>
          <p:cNvSpPr/>
          <p:nvPr/>
        </p:nvSpPr>
        <p:spPr>
          <a:xfrm>
            <a:off x="936000" y="360000"/>
            <a:ext cx="8056440" cy="862200"/>
          </a:xfrm>
          <a:prstGeom prst="rect">
            <a:avLst/>
          </a:prstGeom>
          <a:solidFill>
            <a:srgbClr val="ffff99"/>
          </a:solidFill>
          <a:ln>
            <a:noFill/>
          </a:ln>
        </p:spPr>
        <p:style>
          <a:lnRef idx="0"/>
          <a:fillRef idx="0"/>
          <a:effectRef idx="0"/>
          <a:fontRef idx="minor"/>
        </p:style>
        <p:txBody>
          <a:bodyPr lIns="90000" rIns="90000" tIns="45000" bIns="45000"/>
          <a:p>
            <a:pPr algn="ctr">
              <a:lnSpc>
                <a:spcPct val="100000"/>
              </a:lnSpc>
            </a:pPr>
            <a:r>
              <a:rPr b="1" lang="it-IT" sz="2400" strike="noStrike">
                <a:solidFill>
                  <a:srgbClr val="000000"/>
                </a:solidFill>
                <a:latin typeface="Arial"/>
                <a:ea typeface="DejaVu Sans"/>
              </a:rPr>
              <a:t>Disegni spontanei senza confronti espliciti:</a:t>
            </a:r>
            <a:endParaRPr/>
          </a:p>
          <a:p>
            <a:pPr algn="ctr">
              <a:lnSpc>
                <a:spcPct val="100000"/>
              </a:lnSpc>
            </a:pPr>
            <a:r>
              <a:rPr b="1" lang="it-IT" sz="2400" strike="noStrike">
                <a:solidFill>
                  <a:srgbClr val="000000"/>
                </a:solidFill>
                <a:latin typeface="Arial"/>
                <a:ea typeface="DejaVu Sans"/>
              </a:rPr>
              <a:t>Alessio disegna il ventaglio delle ombre di Costantino</a:t>
            </a:r>
            <a:endParaRPr/>
          </a:p>
        </p:txBody>
      </p:sp>
      <p:pic>
        <p:nvPicPr>
          <p:cNvPr id="184" name="" descr=""/>
          <p:cNvPicPr/>
          <p:nvPr/>
        </p:nvPicPr>
        <p:blipFill>
          <a:blip r:embed="rId1"/>
          <a:stretch/>
        </p:blipFill>
        <p:spPr>
          <a:xfrm>
            <a:off x="314280" y="1224000"/>
            <a:ext cx="9560520" cy="5757120"/>
          </a:xfrm>
          <a:prstGeom prst="rect">
            <a:avLst/>
          </a:prstGeom>
          <a:ln>
            <a:noFill/>
          </a:ln>
        </p:spPr>
      </p:pic>
    </p:spTree>
  </p:cSld>
  <p:timing>
    <p:tnLst>
      <p:par>
        <p:cTn id="249" dur="indefinite" restart="never" nodeType="tmRoot">
          <p:childTnLst>
            <p:seq>
              <p:cTn id="250" nodeType="mainSeq">
                <p:childTnLst>
                  <p:par>
                    <p:cTn id="251" fill="freeze">
                      <p:stCondLst>
                        <p:cond delay="indefinite"/>
                      </p:stCondLst>
                      <p:childTnLst>
                        <p:par>
                          <p:cTn id="252" fill="freeze">
                            <p:stCondLst>
                              <p:cond delay="0"/>
                            </p:stCondLst>
                            <p:childTnLst>
                              <p:par>
                                <p:cTn id="253" nodeType="clickEffect" fill="hold" presetClass="entr" presetID="3" presetSubtype="10">
                                  <p:stCondLst>
                                    <p:cond delay="0"/>
                                  </p:stCondLst>
                                  <p:childTnLst>
                                    <p:set>
                                      <p:cBhvr>
                                        <p:cTn id="254" dur="1" fill="hold">
                                          <p:stCondLst>
                                            <p:cond delay="0"/>
                                          </p:stCondLst>
                                        </p:cTn>
                                        <p:tgtEl>
                                          <p:spTgt spid="183"/>
                                        </p:tgtEl>
                                        <p:attrNameLst>
                                          <p:attrName>style.visibility</p:attrName>
                                        </p:attrNameLst>
                                      </p:cBhvr>
                                      <p:to>
                                        <p:strVal val="visible"/>
                                      </p:to>
                                    </p:set>
                                    <p:animEffect filter="blinds(horizontal)" transition="in">
                                      <p:cBhvr additive="repl">
                                        <p:cTn id="255" dur="500"/>
                                        <p:tgtEl>
                                          <p:spTgt spid="183"/>
                                        </p:tgtEl>
                                      </p:cBhvr>
                                    </p:animEffect>
                                  </p:childTnLst>
                                </p:cTn>
                              </p:par>
                            </p:childTnLst>
                          </p:cTn>
                        </p:par>
                      </p:childTnLst>
                    </p:cTn>
                  </p:par>
                  <p:par>
                    <p:cTn id="256" fill="freeze">
                      <p:stCondLst>
                        <p:cond delay="indefinite"/>
                      </p:stCondLst>
                      <p:childTnLst>
                        <p:par>
                          <p:cTn id="257" fill="freeze">
                            <p:stCondLst>
                              <p:cond delay="0"/>
                            </p:stCondLst>
                            <p:childTnLst>
                              <p:par>
                                <p:cTn id="258" nodeType="clickEffect" fill="hold" presetClass="entr" presetID="3" presetSubtype="10">
                                  <p:stCondLst>
                                    <p:cond delay="0"/>
                                  </p:stCondLst>
                                  <p:childTnLst>
                                    <p:set>
                                      <p:cBhvr>
                                        <p:cTn id="259" dur="1" fill="hold">
                                          <p:stCondLst>
                                            <p:cond delay="0"/>
                                          </p:stCondLst>
                                        </p:cTn>
                                        <p:tgtEl>
                                          <p:spTgt spid="184"/>
                                        </p:tgtEl>
                                        <p:attrNameLst>
                                          <p:attrName>style.visibility</p:attrName>
                                        </p:attrNameLst>
                                      </p:cBhvr>
                                      <p:to>
                                        <p:strVal val="visible"/>
                                      </p:to>
                                    </p:set>
                                    <p:animEffect filter="blinds(horizontal)" transition="in">
                                      <p:cBhvr additive="repl">
                                        <p:cTn id="260" dur="500"/>
                                        <p:tgtEl>
                                          <p:spTgt spid="1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CustomShape 1"/>
          <p:cNvSpPr/>
          <p:nvPr/>
        </p:nvSpPr>
        <p:spPr>
          <a:xfrm>
            <a:off x="216000" y="1368000"/>
            <a:ext cx="9714600" cy="3381120"/>
          </a:xfrm>
          <a:prstGeom prst="rect">
            <a:avLst/>
          </a:prstGeom>
          <a:noFill/>
          <a:ln>
            <a:noFill/>
          </a:ln>
        </p:spPr>
        <p:style>
          <a:lnRef idx="0"/>
          <a:fillRef idx="0"/>
          <a:effectRef idx="0"/>
          <a:fontRef idx="minor"/>
        </p:style>
        <p:txBody>
          <a:bodyPr lIns="90000" rIns="90000" tIns="45000" bIns="45000"/>
          <a:p>
            <a:endParaRPr/>
          </a:p>
          <a:p>
            <a:pPr>
              <a:lnSpc>
                <a:spcPct val="100000"/>
              </a:lnSpc>
              <a:buFont typeface="StarSymbol"/>
              <a:buAutoNum type="arabicParenR"/>
            </a:pPr>
            <a:r>
              <a:rPr lang="it-IT" sz="2200" strike="noStrike" u="sng">
                <a:solidFill>
                  <a:srgbClr val="000000"/>
                </a:solidFill>
                <a:latin typeface="Arial"/>
                <a:ea typeface="DejaVu Sans"/>
              </a:rPr>
              <a:t> </a:t>
            </a:r>
            <a:r>
              <a:rPr lang="it-IT" sz="2200" strike="noStrike" u="sng">
                <a:solidFill>
                  <a:srgbClr val="000000"/>
                </a:solidFill>
                <a:latin typeface="Arial"/>
                <a:ea typeface="DejaVu Sans"/>
              </a:rPr>
              <a:t>ho avuto un'esperienza</a:t>
            </a:r>
            <a:r>
              <a:rPr lang="it-IT" sz="2200" strike="noStrike">
                <a:solidFill>
                  <a:srgbClr val="000000"/>
                </a:solidFill>
                <a:latin typeface="Arial"/>
                <a:ea typeface="DejaVu Sans"/>
              </a:rPr>
              <a:t> in cui ho visto questa cosa</a:t>
            </a:r>
            <a:endParaRPr/>
          </a:p>
          <a:p>
            <a:pPr>
              <a:lnSpc>
                <a:spcPct val="100000"/>
              </a:lnSpc>
              <a:buFont typeface="StarSymbol"/>
              <a:buAutoNum type="arabicParenR"/>
            </a:pPr>
            <a:r>
              <a:rPr lang="it-IT" sz="2200" strike="noStrike" u="sng">
                <a:solidFill>
                  <a:srgbClr val="000000"/>
                </a:solidFill>
                <a:latin typeface="Arial"/>
                <a:ea typeface="DejaVu Sans"/>
              </a:rPr>
              <a:t> </a:t>
            </a:r>
            <a:r>
              <a:rPr lang="it-IT" sz="2200" strike="noStrike" u="sng">
                <a:solidFill>
                  <a:srgbClr val="000000"/>
                </a:solidFill>
                <a:latin typeface="Arial"/>
                <a:ea typeface="DejaVu Sans"/>
              </a:rPr>
              <a:t>dipende dai momenti della giornata:</a:t>
            </a:r>
            <a:r>
              <a:rPr lang="it-IT" sz="2200" strike="noStrike">
                <a:solidFill>
                  <a:srgbClr val="000000"/>
                </a:solidFill>
                <a:latin typeface="Arial"/>
                <a:ea typeface="DejaVu Sans"/>
              </a:rPr>
              <a:t> se è mattina o pomeriggio o se il sole è al centro.</a:t>
            </a:r>
            <a:endParaRPr/>
          </a:p>
          <a:p>
            <a:pPr>
              <a:lnSpc>
                <a:spcPct val="100000"/>
              </a:lnSpc>
            </a:pPr>
            <a:r>
              <a:rPr lang="it-IT" sz="2200" strike="noStrike">
                <a:solidFill>
                  <a:srgbClr val="000000"/>
                </a:solidFill>
                <a:latin typeface="Arial"/>
                <a:ea typeface="DejaVu Sans"/>
              </a:rPr>
              <a:t>3) </a:t>
            </a:r>
            <a:r>
              <a:rPr lang="it-IT" sz="2200" strike="noStrike" u="sng">
                <a:solidFill>
                  <a:srgbClr val="000000"/>
                </a:solidFill>
                <a:latin typeface="Arial"/>
                <a:ea typeface="DejaVu Sans"/>
              </a:rPr>
              <a:t>dipende da dove è il sole</a:t>
            </a:r>
            <a:r>
              <a:rPr lang="it-IT" sz="2200" strike="noStrike">
                <a:solidFill>
                  <a:srgbClr val="000000"/>
                </a:solidFill>
                <a:latin typeface="Arial"/>
                <a:ea typeface="DejaVu Sans"/>
              </a:rPr>
              <a:t>; se il sole è dietro di te l'ombra è molto lunga, quando va sopra la testa si accorcia poi ricresce e diventa uguale a quella delle 10:41 perché il sole è nella stessa posizione ma dall'altra parte fa cambiare la lunghezza delle ombre e se il sole gira e cambia posizione nel cielo, allora cambiano direzione anche le ombre che vanno nella direzione opposta</a:t>
            </a:r>
            <a:endParaRPr/>
          </a:p>
        </p:txBody>
      </p:sp>
      <p:sp>
        <p:nvSpPr>
          <p:cNvPr id="186" name="CustomShape 2"/>
          <p:cNvSpPr/>
          <p:nvPr/>
        </p:nvSpPr>
        <p:spPr>
          <a:xfrm>
            <a:off x="360000" y="288000"/>
            <a:ext cx="8709120" cy="1149480"/>
          </a:xfrm>
          <a:prstGeom prst="rect">
            <a:avLst/>
          </a:prstGeom>
          <a:solidFill>
            <a:srgbClr val="ffff99"/>
          </a:solidFill>
          <a:ln>
            <a:noFill/>
          </a:ln>
        </p:spPr>
        <p:style>
          <a:lnRef idx="0"/>
          <a:fillRef idx="0"/>
          <a:effectRef idx="0"/>
          <a:fontRef idx="minor"/>
        </p:style>
        <p:txBody>
          <a:bodyPr lIns="90000" rIns="90000" tIns="45000" bIns="45000"/>
          <a:p>
            <a:pPr>
              <a:lnSpc>
                <a:spcPct val="100000"/>
              </a:lnSpc>
            </a:pPr>
            <a:r>
              <a:rPr b="1" lang="it-IT" sz="2400" strike="noStrike">
                <a:solidFill>
                  <a:srgbClr val="000000"/>
                </a:solidFill>
                <a:latin typeface="Arial"/>
                <a:ea typeface="DejaVu Sans"/>
              </a:rPr>
              <a:t>Si discutono, invece,  le ipotesi interpretative sul cambiamento delle ombre nella giornata, con argomentazioni diverse </a:t>
            </a:r>
            <a:endParaRPr/>
          </a:p>
        </p:txBody>
      </p:sp>
      <p:sp>
        <p:nvSpPr>
          <p:cNvPr id="187" name="CustomShape 3"/>
          <p:cNvSpPr/>
          <p:nvPr/>
        </p:nvSpPr>
        <p:spPr>
          <a:xfrm>
            <a:off x="576000" y="5979240"/>
            <a:ext cx="8173080" cy="930240"/>
          </a:xfrm>
          <a:prstGeom prst="rect">
            <a:avLst/>
          </a:prstGeom>
          <a:solidFill>
            <a:srgbClr val="ffff99"/>
          </a:solid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a:t>
            </a:r>
            <a:r>
              <a:rPr b="1" lang="it-IT" sz="2400" strike="noStrike">
                <a:solidFill>
                  <a:srgbClr val="000000"/>
                </a:solidFill>
                <a:latin typeface="Arial"/>
                <a:ea typeface="DejaVu Sans"/>
              </a:rPr>
              <a:t>Ma non abbiamo ancora deciso se le ombre sono o no una parte di noi!”</a:t>
            </a:r>
            <a:endParaRPr/>
          </a:p>
        </p:txBody>
      </p:sp>
      <p:sp>
        <p:nvSpPr>
          <p:cNvPr id="188" name="CustomShape 4"/>
          <p:cNvSpPr/>
          <p:nvPr/>
        </p:nvSpPr>
        <p:spPr>
          <a:xfrm>
            <a:off x="435240" y="4968000"/>
            <a:ext cx="8850240" cy="77004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Ma la discussione, in cui sembra prevalere la razionalità causale, cambia direzione dopo l'esclamazione di Andrea:</a:t>
            </a:r>
            <a:endParaRPr/>
          </a:p>
        </p:txBody>
      </p:sp>
    </p:spTree>
  </p:cSld>
  <p:timing>
    <p:tnLst>
      <p:par>
        <p:cTn id="261" dur="indefinite" restart="never" nodeType="tmRoot">
          <p:childTnLst>
            <p:seq>
              <p:cTn id="262" nodeType="mainSeq">
                <p:childTnLst>
                  <p:par>
                    <p:cTn id="263" fill="freeze">
                      <p:stCondLst>
                        <p:cond delay="indefinite"/>
                      </p:stCondLst>
                      <p:childTnLst>
                        <p:par>
                          <p:cTn id="264" fill="freeze">
                            <p:stCondLst>
                              <p:cond delay="0"/>
                            </p:stCondLst>
                            <p:childTnLst>
                              <p:par>
                                <p:cTn id="265" nodeType="clickEffect" fill="hold" presetClass="entr" presetID="3" presetSubtype="10">
                                  <p:stCondLst>
                                    <p:cond delay="0"/>
                                  </p:stCondLst>
                                  <p:childTnLst>
                                    <p:set>
                                      <p:cBhvr>
                                        <p:cTn id="266" dur="1" fill="hold">
                                          <p:stCondLst>
                                            <p:cond delay="0"/>
                                          </p:stCondLst>
                                        </p:cTn>
                                        <p:tgtEl>
                                          <p:spTgt spid="186"/>
                                        </p:tgtEl>
                                        <p:attrNameLst>
                                          <p:attrName>style.visibility</p:attrName>
                                        </p:attrNameLst>
                                      </p:cBhvr>
                                      <p:to>
                                        <p:strVal val="visible"/>
                                      </p:to>
                                    </p:set>
                                    <p:animEffect filter="blinds(horizontal)" transition="in">
                                      <p:cBhvr additive="repl">
                                        <p:cTn id="267" dur="500"/>
                                        <p:tgtEl>
                                          <p:spTgt spid="186"/>
                                        </p:tgtEl>
                                      </p:cBhvr>
                                    </p:animEffect>
                                  </p:childTnLst>
                                </p:cTn>
                              </p:par>
                            </p:childTnLst>
                          </p:cTn>
                        </p:par>
                      </p:childTnLst>
                    </p:cTn>
                  </p:par>
                  <p:par>
                    <p:cTn id="268" fill="freeze">
                      <p:stCondLst>
                        <p:cond delay="indefinite"/>
                      </p:stCondLst>
                      <p:childTnLst>
                        <p:par>
                          <p:cTn id="269" fill="freeze">
                            <p:stCondLst>
                              <p:cond delay="0"/>
                            </p:stCondLst>
                            <p:childTnLst>
                              <p:par>
                                <p:cTn id="270" nodeType="clickEffect" fill="hold" presetClass="entr" presetID="3" presetSubtype="10">
                                  <p:stCondLst>
                                    <p:cond delay="0"/>
                                  </p:stCondLst>
                                  <p:childTnLst>
                                    <p:set>
                                      <p:cBhvr>
                                        <p:cTn id="271" dur="1" fill="hold">
                                          <p:stCondLst>
                                            <p:cond delay="0"/>
                                          </p:stCondLst>
                                        </p:cTn>
                                        <p:tgtEl>
                                          <p:spTgt spid="185"/>
                                        </p:tgtEl>
                                        <p:attrNameLst>
                                          <p:attrName>style.visibility</p:attrName>
                                        </p:attrNameLst>
                                      </p:cBhvr>
                                      <p:to>
                                        <p:strVal val="visible"/>
                                      </p:to>
                                    </p:set>
                                    <p:animEffect filter="blinds(horizontal)" transition="in">
                                      <p:cBhvr additive="repl">
                                        <p:cTn id="272" dur="500"/>
                                        <p:tgtEl>
                                          <p:spTgt spid="185"/>
                                        </p:tgtEl>
                                      </p:cBhvr>
                                    </p:animEffect>
                                  </p:childTnLst>
                                </p:cTn>
                              </p:par>
                            </p:childTnLst>
                          </p:cTn>
                        </p:par>
                      </p:childTnLst>
                    </p:cTn>
                  </p:par>
                  <p:par>
                    <p:cTn id="273" fill="freeze">
                      <p:stCondLst>
                        <p:cond delay="indefinite"/>
                      </p:stCondLst>
                      <p:childTnLst>
                        <p:par>
                          <p:cTn id="274" fill="freeze">
                            <p:stCondLst>
                              <p:cond delay="0"/>
                            </p:stCondLst>
                            <p:childTnLst>
                              <p:par>
                                <p:cTn id="275" nodeType="clickEffect" fill="hold" presetClass="entr" presetID="3" presetSubtype="10">
                                  <p:stCondLst>
                                    <p:cond delay="0"/>
                                  </p:stCondLst>
                                  <p:childTnLst>
                                    <p:set>
                                      <p:cBhvr>
                                        <p:cTn id="276" dur="1" fill="hold">
                                          <p:stCondLst>
                                            <p:cond delay="0"/>
                                          </p:stCondLst>
                                        </p:cTn>
                                        <p:tgtEl>
                                          <p:spTgt spid="188"/>
                                        </p:tgtEl>
                                        <p:attrNameLst>
                                          <p:attrName>style.visibility</p:attrName>
                                        </p:attrNameLst>
                                      </p:cBhvr>
                                      <p:to>
                                        <p:strVal val="visible"/>
                                      </p:to>
                                    </p:set>
                                    <p:animEffect filter="blinds(horizontal)" transition="in">
                                      <p:cBhvr additive="repl">
                                        <p:cTn id="277" dur="500"/>
                                        <p:tgtEl>
                                          <p:spTgt spid="188"/>
                                        </p:tgtEl>
                                      </p:cBhvr>
                                    </p:animEffect>
                                  </p:childTnLst>
                                </p:cTn>
                              </p:par>
                            </p:childTnLst>
                          </p:cTn>
                        </p:par>
                      </p:childTnLst>
                    </p:cTn>
                  </p:par>
                  <p:par>
                    <p:cTn id="278" fill="freeze">
                      <p:stCondLst>
                        <p:cond delay="indefinite"/>
                      </p:stCondLst>
                      <p:childTnLst>
                        <p:par>
                          <p:cTn id="279" fill="freeze">
                            <p:stCondLst>
                              <p:cond delay="0"/>
                            </p:stCondLst>
                            <p:childTnLst>
                              <p:par>
                                <p:cTn id="280" nodeType="clickEffect" fill="hold" presetClass="entr" presetID="3" presetSubtype="10">
                                  <p:stCondLst>
                                    <p:cond delay="0"/>
                                  </p:stCondLst>
                                  <p:childTnLst>
                                    <p:set>
                                      <p:cBhvr>
                                        <p:cTn id="281" dur="1" fill="hold">
                                          <p:stCondLst>
                                            <p:cond delay="0"/>
                                          </p:stCondLst>
                                        </p:cTn>
                                        <p:tgtEl>
                                          <p:spTgt spid="187"/>
                                        </p:tgtEl>
                                        <p:attrNameLst>
                                          <p:attrName>style.visibility</p:attrName>
                                        </p:attrNameLst>
                                      </p:cBhvr>
                                      <p:to>
                                        <p:strVal val="visible"/>
                                      </p:to>
                                    </p:set>
                                    <p:animEffect filter="blinds(horizontal)" transition="in">
                                      <p:cBhvr additive="repl">
                                        <p:cTn id="282" dur="500"/>
                                        <p:tgtEl>
                                          <p:spTgt spid="1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CustomShape 1"/>
          <p:cNvSpPr/>
          <p:nvPr/>
        </p:nvSpPr>
        <p:spPr>
          <a:xfrm>
            <a:off x="288000" y="720000"/>
            <a:ext cx="9358200" cy="60120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45 Andrea: </a:t>
            </a:r>
            <a:r>
              <a:rPr lang="it-IT" strike="noStrike">
                <a:solidFill>
                  <a:srgbClr val="0000ff"/>
                </a:solidFill>
                <a:latin typeface="Arial"/>
                <a:ea typeface="DejaVu Sans"/>
              </a:rPr>
              <a:t>ho capito cosa voleva dire Enea perché se io sono qua e il sole è su (mette le mani sopra la testa) mi picchia allora l'ombra diventa piccola e non si può distendere</a:t>
            </a:r>
            <a:endParaRPr/>
          </a:p>
        </p:txBody>
      </p:sp>
      <p:sp>
        <p:nvSpPr>
          <p:cNvPr id="190" name="CustomShape 2"/>
          <p:cNvSpPr/>
          <p:nvPr/>
        </p:nvSpPr>
        <p:spPr>
          <a:xfrm>
            <a:off x="288000" y="1368000"/>
            <a:ext cx="9430200" cy="85752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57 Sofia: </a:t>
            </a:r>
            <a:r>
              <a:rPr lang="it-IT" strike="noStrike">
                <a:solidFill>
                  <a:srgbClr val="0000ff"/>
                </a:solidFill>
                <a:latin typeface="Arial"/>
                <a:ea typeface="DejaVu Sans"/>
              </a:rPr>
              <a:t>se quella delle 14:42 si può di nuovo distendere anche quella delle 10:41 che è della stessa lunghezza e se facevamo tutto il mezzo cerchio era la stessa cosa dall'altra parte</a:t>
            </a:r>
            <a:endParaRPr/>
          </a:p>
        </p:txBody>
      </p:sp>
      <p:sp>
        <p:nvSpPr>
          <p:cNvPr id="191" name="CustomShape 3"/>
          <p:cNvSpPr/>
          <p:nvPr/>
        </p:nvSpPr>
        <p:spPr>
          <a:xfrm>
            <a:off x="296640" y="2264760"/>
            <a:ext cx="9214200" cy="615600"/>
          </a:xfrm>
          <a:prstGeom prst="rect">
            <a:avLst/>
          </a:prstGeom>
          <a:noFill/>
          <a:ln>
            <a:noFill/>
          </a:ln>
        </p:spPr>
        <p:style>
          <a:lnRef idx="0"/>
          <a:fillRef idx="0"/>
          <a:effectRef idx="0"/>
          <a:fontRef idx="minor"/>
        </p:style>
        <p:txBody>
          <a:bodyPr lIns="90000" rIns="90000" tIns="45000" bIns="45000"/>
          <a:p>
            <a:r>
              <a:rPr lang="it-IT" strike="noStrike">
                <a:solidFill>
                  <a:srgbClr val="ff3333"/>
                </a:solidFill>
                <a:latin typeface="Arial"/>
                <a:ea typeface="DejaVu Sans"/>
              </a:rPr>
              <a:t>89</a:t>
            </a:r>
            <a:r>
              <a:rPr b="1" lang="it-IT" strike="noStrike">
                <a:solidFill>
                  <a:srgbClr val="ff3333"/>
                </a:solidFill>
                <a:latin typeface="Arial"/>
                <a:ea typeface="DejaVu Sans"/>
              </a:rPr>
              <a:t> Andrea: ma non abbiamo ancora scoperto se le ombre sono vere o se sono una nostra parte del corpo!</a:t>
            </a:r>
            <a:endParaRPr/>
          </a:p>
        </p:txBody>
      </p:sp>
      <p:sp>
        <p:nvSpPr>
          <p:cNvPr id="192" name="CustomShape 4"/>
          <p:cNvSpPr/>
          <p:nvPr/>
        </p:nvSpPr>
        <p:spPr>
          <a:xfrm>
            <a:off x="360000" y="3024000"/>
            <a:ext cx="9070200" cy="140616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101 Gioele: </a:t>
            </a:r>
            <a:r>
              <a:rPr b="1" lang="it-IT" strike="noStrike">
                <a:solidFill>
                  <a:srgbClr val="000000"/>
                </a:solidFill>
                <a:latin typeface="Arial"/>
                <a:ea typeface="DejaVu Sans"/>
              </a:rPr>
              <a:t>no perché sono state fabbricate dalla luce</a:t>
            </a:r>
            <a:endParaRPr/>
          </a:p>
          <a:p>
            <a:r>
              <a:rPr lang="it-IT" strike="noStrike">
                <a:solidFill>
                  <a:srgbClr val="000000"/>
                </a:solidFill>
                <a:latin typeface="Arial"/>
                <a:ea typeface="DejaVu Sans"/>
              </a:rPr>
              <a:t>114 Roberto: quando spegni la luce sei nel buio e l'ombra visto che </a:t>
            </a:r>
            <a:r>
              <a:rPr b="1" lang="it-IT" strike="noStrike">
                <a:solidFill>
                  <a:srgbClr val="000000"/>
                </a:solidFill>
                <a:latin typeface="Arial"/>
                <a:ea typeface="DejaVu Sans"/>
              </a:rPr>
              <a:t>è nera nel buio si nasconde bene</a:t>
            </a:r>
            <a:endParaRPr/>
          </a:p>
          <a:p>
            <a:r>
              <a:rPr lang="it-IT" strike="noStrike">
                <a:solidFill>
                  <a:srgbClr val="000000"/>
                </a:solidFill>
                <a:latin typeface="Arial"/>
                <a:ea typeface="DejaVu Sans"/>
              </a:rPr>
              <a:t>137 Davide: al buio l'ombra </a:t>
            </a:r>
            <a:r>
              <a:rPr b="1" lang="it-IT" strike="noStrike">
                <a:solidFill>
                  <a:srgbClr val="000000"/>
                </a:solidFill>
                <a:latin typeface="Arial"/>
                <a:ea typeface="DejaVu Sans"/>
              </a:rPr>
              <a:t>c'è sempre sempre perché è attaccata a noi non puoi staccarla da noi </a:t>
            </a:r>
            <a:endParaRPr/>
          </a:p>
        </p:txBody>
      </p:sp>
      <p:sp>
        <p:nvSpPr>
          <p:cNvPr id="193" name="CustomShape 5"/>
          <p:cNvSpPr/>
          <p:nvPr/>
        </p:nvSpPr>
        <p:spPr>
          <a:xfrm>
            <a:off x="360000" y="4489560"/>
            <a:ext cx="8926200" cy="1124640"/>
          </a:xfrm>
          <a:prstGeom prst="rect">
            <a:avLst/>
          </a:prstGeom>
          <a:noFill/>
          <a:ln>
            <a:noFill/>
          </a:ln>
        </p:spPr>
        <p:style>
          <a:lnRef idx="0"/>
          <a:fillRef idx="0"/>
          <a:effectRef idx="0"/>
          <a:fontRef idx="minor"/>
        </p:style>
        <p:txBody>
          <a:bodyPr lIns="90000" rIns="90000" tIns="45000" bIns="45000"/>
          <a:p>
            <a:r>
              <a:rPr i="1" lang="it-IT" strike="noStrike">
                <a:solidFill>
                  <a:srgbClr val="000000"/>
                </a:solidFill>
                <a:latin typeface="Arial"/>
                <a:ea typeface="DejaVu Sans"/>
              </a:rPr>
              <a:t>138: ins: ritorniamo a quello che ha detto Andrea decidiamo un po' se l'ombra è o no parte di noi</a:t>
            </a:r>
            <a:endParaRPr/>
          </a:p>
          <a:p>
            <a:r>
              <a:rPr lang="it-IT" strike="noStrike">
                <a:solidFill>
                  <a:srgbClr val="000000"/>
                </a:solidFill>
                <a:latin typeface="Arial"/>
                <a:ea typeface="DejaVu Sans"/>
              </a:rPr>
              <a:t>139 Davide:</a:t>
            </a:r>
            <a:r>
              <a:rPr b="1" lang="it-IT" strike="noStrike">
                <a:solidFill>
                  <a:srgbClr val="000000"/>
                </a:solidFill>
                <a:latin typeface="Arial"/>
                <a:ea typeface="DejaVu Sans"/>
              </a:rPr>
              <a:t> È una parte di noi</a:t>
            </a:r>
            <a:endParaRPr/>
          </a:p>
          <a:p>
            <a:r>
              <a:rPr lang="it-IT" strike="noStrike">
                <a:solidFill>
                  <a:srgbClr val="000000"/>
                </a:solidFill>
                <a:latin typeface="Arial"/>
                <a:ea typeface="DejaVu Sans"/>
              </a:rPr>
              <a:t>142</a:t>
            </a:r>
            <a:r>
              <a:rPr lang="it-IT" strike="noStrike" u="sng">
                <a:solidFill>
                  <a:srgbClr val="000000"/>
                </a:solidFill>
                <a:latin typeface="Arial"/>
                <a:ea typeface="DejaVu Sans"/>
              </a:rPr>
              <a:t> </a:t>
            </a:r>
            <a:r>
              <a:rPr lang="it-IT" strike="noStrike">
                <a:solidFill>
                  <a:srgbClr val="000000"/>
                </a:solidFill>
                <a:latin typeface="Arial"/>
                <a:ea typeface="DejaVu Sans"/>
              </a:rPr>
              <a:t>Alessandro: </a:t>
            </a:r>
            <a:r>
              <a:rPr b="1" lang="it-IT" strike="noStrike">
                <a:solidFill>
                  <a:srgbClr val="000000"/>
                </a:solidFill>
                <a:latin typeface="Arial"/>
                <a:ea typeface="DejaVu Sans"/>
              </a:rPr>
              <a:t>no perché è la luce che produce l'ombra</a:t>
            </a:r>
            <a:endParaRPr/>
          </a:p>
        </p:txBody>
      </p:sp>
      <p:sp>
        <p:nvSpPr>
          <p:cNvPr id="194" name="CustomShape 6"/>
          <p:cNvSpPr/>
          <p:nvPr/>
        </p:nvSpPr>
        <p:spPr>
          <a:xfrm>
            <a:off x="432000" y="5760000"/>
            <a:ext cx="9214200" cy="87912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169 Gabriele: </a:t>
            </a:r>
            <a:r>
              <a:rPr b="1" lang="it-IT" strike="noStrike">
                <a:solidFill>
                  <a:srgbClr val="000000"/>
                </a:solidFill>
                <a:latin typeface="Arial"/>
                <a:ea typeface="DejaVu Sans"/>
              </a:rPr>
              <a:t>sono i raggi del sole che la fanno perché quando facevamo finta di toccarci la mano noi non ce la toccavamo davvero c'era l'ombra i raggi ci prendevano e c'era l'ombra e sembrava che ci toccassimo la mano</a:t>
            </a:r>
            <a:endParaRPr/>
          </a:p>
        </p:txBody>
      </p:sp>
      <p:sp>
        <p:nvSpPr>
          <p:cNvPr id="195" name="CustomShape 7"/>
          <p:cNvSpPr/>
          <p:nvPr/>
        </p:nvSpPr>
        <p:spPr>
          <a:xfrm>
            <a:off x="576000" y="144000"/>
            <a:ext cx="8206200" cy="401040"/>
          </a:xfrm>
          <a:prstGeom prst="rect">
            <a:avLst/>
          </a:prstGeom>
          <a:solidFill>
            <a:srgbClr val="ffff99"/>
          </a:solidFill>
          <a:ln>
            <a:noFill/>
          </a:ln>
        </p:spPr>
        <p:style>
          <a:lnRef idx="0"/>
          <a:fillRef idx="0"/>
          <a:effectRef idx="0"/>
          <a:fontRef idx="minor"/>
        </p:style>
        <p:txBody>
          <a:bodyPr lIns="90000" rIns="90000" tIns="45000" bIns="45000"/>
          <a:p>
            <a:pPr algn="ctr">
              <a:lnSpc>
                <a:spcPct val="100000"/>
              </a:lnSpc>
            </a:pPr>
            <a:r>
              <a:rPr b="1" lang="it-IT" sz="2200" strike="noStrike">
                <a:solidFill>
                  <a:srgbClr val="000000"/>
                </a:solidFill>
                <a:latin typeface="Arial"/>
                <a:ea typeface="DejaVu Sans"/>
              </a:rPr>
              <a:t>Una discussione quasi impossibile da sintetizzare</a:t>
            </a:r>
            <a:endParaRPr/>
          </a:p>
        </p:txBody>
      </p:sp>
      <p:sp>
        <p:nvSpPr>
          <p:cNvPr id="196" name="CustomShape 8"/>
          <p:cNvSpPr/>
          <p:nvPr/>
        </p:nvSpPr>
        <p:spPr>
          <a:xfrm>
            <a:off x="504000" y="6768000"/>
            <a:ext cx="8782200" cy="371880"/>
          </a:xfrm>
          <a:prstGeom prst="rect">
            <a:avLst/>
          </a:prstGeom>
          <a:solidFill>
            <a:srgbClr val="ffff99"/>
          </a:solid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Gabriele convince riferendosi ad un'esperienza comune</a:t>
            </a:r>
            <a:endParaRPr/>
          </a:p>
        </p:txBody>
      </p:sp>
    </p:spTree>
  </p:cSld>
  <p:timing>
    <p:tnLst>
      <p:par>
        <p:cTn id="283" dur="indefinite" restart="never" nodeType="tmRoot">
          <p:childTnLst>
            <p:seq>
              <p:cTn id="284" nodeType="mainSeq">
                <p:childTnLst>
                  <p:par>
                    <p:cTn id="285" fill="freeze">
                      <p:stCondLst>
                        <p:cond delay="indefinite"/>
                      </p:stCondLst>
                      <p:childTnLst>
                        <p:par>
                          <p:cTn id="286" fill="freeze">
                            <p:stCondLst>
                              <p:cond delay="0"/>
                            </p:stCondLst>
                            <p:childTnLst>
                              <p:par>
                                <p:cTn id="287" nodeType="clickEffect" fill="hold" presetClass="entr" presetID="3" presetSubtype="10">
                                  <p:stCondLst>
                                    <p:cond delay="0"/>
                                  </p:stCondLst>
                                  <p:childTnLst>
                                    <p:set>
                                      <p:cBhvr>
                                        <p:cTn id="288" dur="1" fill="hold">
                                          <p:stCondLst>
                                            <p:cond delay="0"/>
                                          </p:stCondLst>
                                        </p:cTn>
                                        <p:tgtEl>
                                          <p:spTgt spid="195"/>
                                        </p:tgtEl>
                                        <p:attrNameLst>
                                          <p:attrName>style.visibility</p:attrName>
                                        </p:attrNameLst>
                                      </p:cBhvr>
                                      <p:to>
                                        <p:strVal val="visible"/>
                                      </p:to>
                                    </p:set>
                                    <p:animEffect filter="blinds(horizontal)" transition="in">
                                      <p:cBhvr additive="repl">
                                        <p:cTn id="289" dur="500"/>
                                        <p:tgtEl>
                                          <p:spTgt spid="195"/>
                                        </p:tgtEl>
                                      </p:cBhvr>
                                    </p:animEffect>
                                  </p:childTnLst>
                                </p:cTn>
                              </p:par>
                            </p:childTnLst>
                          </p:cTn>
                        </p:par>
                      </p:childTnLst>
                    </p:cTn>
                  </p:par>
                  <p:par>
                    <p:cTn id="290" fill="freeze">
                      <p:stCondLst>
                        <p:cond delay="indefinite"/>
                      </p:stCondLst>
                      <p:childTnLst>
                        <p:par>
                          <p:cTn id="291" fill="freeze">
                            <p:stCondLst>
                              <p:cond delay="0"/>
                            </p:stCondLst>
                            <p:childTnLst>
                              <p:par>
                                <p:cTn id="292" nodeType="clickEffect" fill="hold" presetClass="entr" presetID="3" presetSubtype="10">
                                  <p:stCondLst>
                                    <p:cond delay="0"/>
                                  </p:stCondLst>
                                  <p:childTnLst>
                                    <p:set>
                                      <p:cBhvr>
                                        <p:cTn id="293" dur="1" fill="hold">
                                          <p:stCondLst>
                                            <p:cond delay="0"/>
                                          </p:stCondLst>
                                        </p:cTn>
                                        <p:tgtEl>
                                          <p:spTgt spid="189">
                                            <p:txEl>
                                              <p:pRg st="0" end="177"/>
                                            </p:txEl>
                                          </p:spTgt>
                                        </p:tgtEl>
                                        <p:attrNameLst>
                                          <p:attrName>style.visibility</p:attrName>
                                        </p:attrNameLst>
                                      </p:cBhvr>
                                      <p:to>
                                        <p:strVal val="visible"/>
                                      </p:to>
                                    </p:set>
                                    <p:animEffect filter="blinds(horizontal)" transition="in">
                                      <p:cBhvr additive="repl">
                                        <p:cTn id="294" dur="500"/>
                                        <p:tgtEl>
                                          <p:spTgt spid="189">
                                            <p:txEl>
                                              <p:pRg st="0" end="177"/>
                                            </p:txEl>
                                          </p:spTgt>
                                        </p:tgtEl>
                                      </p:cBhvr>
                                    </p:animEffect>
                                  </p:childTnLst>
                                </p:cTn>
                              </p:par>
                            </p:childTnLst>
                          </p:cTn>
                        </p:par>
                      </p:childTnLst>
                    </p:cTn>
                  </p:par>
                  <p:par>
                    <p:cTn id="295" fill="freeze">
                      <p:stCondLst>
                        <p:cond delay="indefinite"/>
                      </p:stCondLst>
                      <p:childTnLst>
                        <p:par>
                          <p:cTn id="296" fill="freeze">
                            <p:stCondLst>
                              <p:cond delay="0"/>
                            </p:stCondLst>
                            <p:childTnLst>
                              <p:par>
                                <p:cTn id="297" nodeType="clickEffect" fill="hold" presetClass="entr" presetID="3" presetSubtype="10">
                                  <p:stCondLst>
                                    <p:cond delay="0"/>
                                  </p:stCondLst>
                                  <p:childTnLst>
                                    <p:set>
                                      <p:cBhvr>
                                        <p:cTn id="298" dur="1" fill="hold">
                                          <p:stCondLst>
                                            <p:cond delay="0"/>
                                          </p:stCondLst>
                                        </p:cTn>
                                        <p:tgtEl>
                                          <p:spTgt spid="190">
                                            <p:txEl>
                                              <p:pRg st="0" end="186"/>
                                            </p:txEl>
                                          </p:spTgt>
                                        </p:tgtEl>
                                        <p:attrNameLst>
                                          <p:attrName>style.visibility</p:attrName>
                                        </p:attrNameLst>
                                      </p:cBhvr>
                                      <p:to>
                                        <p:strVal val="visible"/>
                                      </p:to>
                                    </p:set>
                                    <p:animEffect filter="blinds(horizontal)" transition="in">
                                      <p:cBhvr additive="repl">
                                        <p:cTn id="299" dur="500"/>
                                        <p:tgtEl>
                                          <p:spTgt spid="190">
                                            <p:txEl>
                                              <p:pRg st="0" end="186"/>
                                            </p:txEl>
                                          </p:spTgt>
                                        </p:tgtEl>
                                      </p:cBhvr>
                                    </p:animEffect>
                                  </p:childTnLst>
                                </p:cTn>
                              </p:par>
                            </p:childTnLst>
                          </p:cTn>
                        </p:par>
                      </p:childTnLst>
                    </p:cTn>
                  </p:par>
                  <p:par>
                    <p:cTn id="300" fill="freeze">
                      <p:stCondLst>
                        <p:cond delay="indefinite"/>
                      </p:stCondLst>
                      <p:childTnLst>
                        <p:par>
                          <p:cTn id="301" fill="freeze">
                            <p:stCondLst>
                              <p:cond delay="0"/>
                            </p:stCondLst>
                            <p:childTnLst>
                              <p:par>
                                <p:cTn id="302" nodeType="clickEffect" fill="hold" presetClass="entr" presetID="3" presetSubtype="10">
                                  <p:stCondLst>
                                    <p:cond delay="0"/>
                                  </p:stCondLst>
                                  <p:childTnLst>
                                    <p:set>
                                      <p:cBhvr>
                                        <p:cTn id="303" dur="1" fill="hold">
                                          <p:stCondLst>
                                            <p:cond delay="0"/>
                                          </p:stCondLst>
                                        </p:cTn>
                                        <p:tgtEl>
                                          <p:spTgt spid="191">
                                            <p:txEl>
                                              <p:pRg st="0" end="102"/>
                                            </p:txEl>
                                          </p:spTgt>
                                        </p:tgtEl>
                                        <p:attrNameLst>
                                          <p:attrName>style.visibility</p:attrName>
                                        </p:attrNameLst>
                                      </p:cBhvr>
                                      <p:to>
                                        <p:strVal val="visible"/>
                                      </p:to>
                                    </p:set>
                                    <p:animEffect filter="blinds(horizontal)" transition="in">
                                      <p:cBhvr additive="repl">
                                        <p:cTn id="304" dur="500"/>
                                        <p:tgtEl>
                                          <p:spTgt spid="191">
                                            <p:txEl>
                                              <p:pRg st="0" end="102"/>
                                            </p:txEl>
                                          </p:spTgt>
                                        </p:tgtEl>
                                      </p:cBhvr>
                                    </p:animEffect>
                                  </p:childTnLst>
                                </p:cTn>
                              </p:par>
                            </p:childTnLst>
                          </p:cTn>
                        </p:par>
                      </p:childTnLst>
                    </p:cTn>
                  </p:par>
                  <p:par>
                    <p:cTn id="305" fill="freeze">
                      <p:stCondLst>
                        <p:cond delay="indefinite"/>
                      </p:stCondLst>
                      <p:childTnLst>
                        <p:par>
                          <p:cTn id="306" fill="freeze">
                            <p:stCondLst>
                              <p:cond delay="0"/>
                            </p:stCondLst>
                            <p:childTnLst>
                              <p:par>
                                <p:cTn id="307" nodeType="clickEffect" fill="hold" presetClass="entr" presetID="3" presetSubtype="10">
                                  <p:stCondLst>
                                    <p:cond delay="0"/>
                                  </p:stCondLst>
                                  <p:childTnLst>
                                    <p:set>
                                      <p:cBhvr>
                                        <p:cTn id="308" dur="1" fill="hold">
                                          <p:stCondLst>
                                            <p:cond delay="0"/>
                                          </p:stCondLst>
                                        </p:cTn>
                                        <p:tgtEl>
                                          <p:spTgt spid="192"/>
                                        </p:tgtEl>
                                        <p:attrNameLst>
                                          <p:attrName>style.visibility</p:attrName>
                                        </p:attrNameLst>
                                      </p:cBhvr>
                                      <p:to>
                                        <p:strVal val="visible"/>
                                      </p:to>
                                    </p:set>
                                    <p:animEffect filter="blinds(horizontal)" transition="in">
                                      <p:cBhvr additive="repl">
                                        <p:cTn id="309" dur="500"/>
                                        <p:tgtEl>
                                          <p:spTgt spid="192"/>
                                        </p:tgtEl>
                                      </p:cBhvr>
                                    </p:animEffect>
                                  </p:childTnLst>
                                </p:cTn>
                              </p:par>
                            </p:childTnLst>
                          </p:cTn>
                        </p:par>
                      </p:childTnLst>
                    </p:cTn>
                  </p:par>
                  <p:par>
                    <p:cTn id="310" fill="freeze">
                      <p:stCondLst>
                        <p:cond delay="indefinite"/>
                      </p:stCondLst>
                      <p:childTnLst>
                        <p:par>
                          <p:cTn id="311" fill="freeze">
                            <p:stCondLst>
                              <p:cond delay="0"/>
                            </p:stCondLst>
                            <p:childTnLst>
                              <p:par>
                                <p:cTn id="312" nodeType="clickEffect" fill="hold" presetClass="entr" presetID="3" presetSubtype="10">
                                  <p:stCondLst>
                                    <p:cond delay="0"/>
                                  </p:stCondLst>
                                  <p:childTnLst>
                                    <p:set>
                                      <p:cBhvr>
                                        <p:cTn id="313" dur="1" fill="hold">
                                          <p:stCondLst>
                                            <p:cond delay="0"/>
                                          </p:stCondLst>
                                        </p:cTn>
                                        <p:tgtEl>
                                          <p:spTgt spid="193"/>
                                        </p:tgtEl>
                                        <p:attrNameLst>
                                          <p:attrName>style.visibility</p:attrName>
                                        </p:attrNameLst>
                                      </p:cBhvr>
                                      <p:to>
                                        <p:strVal val="visible"/>
                                      </p:to>
                                    </p:set>
                                    <p:animEffect filter="blinds(horizontal)" transition="in">
                                      <p:cBhvr additive="repl">
                                        <p:cTn id="314" dur="500"/>
                                        <p:tgtEl>
                                          <p:spTgt spid="193"/>
                                        </p:tgtEl>
                                      </p:cBhvr>
                                    </p:animEffect>
                                  </p:childTnLst>
                                </p:cTn>
                              </p:par>
                            </p:childTnLst>
                          </p:cTn>
                        </p:par>
                      </p:childTnLst>
                    </p:cTn>
                  </p:par>
                  <p:par>
                    <p:cTn id="315" fill="freeze">
                      <p:stCondLst>
                        <p:cond delay="indefinite"/>
                      </p:stCondLst>
                      <p:childTnLst>
                        <p:par>
                          <p:cTn id="316" fill="freeze">
                            <p:stCondLst>
                              <p:cond delay="0"/>
                            </p:stCondLst>
                            <p:childTnLst>
                              <p:par>
                                <p:cTn id="317" nodeType="clickEffect" fill="hold" presetClass="entr" presetID="3" presetSubtype="10">
                                  <p:stCondLst>
                                    <p:cond delay="0"/>
                                  </p:stCondLst>
                                  <p:childTnLst>
                                    <p:set>
                                      <p:cBhvr>
                                        <p:cTn id="318" dur="1" fill="hold">
                                          <p:stCondLst>
                                            <p:cond delay="0"/>
                                          </p:stCondLst>
                                        </p:cTn>
                                        <p:tgtEl>
                                          <p:spTgt spid="194"/>
                                        </p:tgtEl>
                                        <p:attrNameLst>
                                          <p:attrName>style.visibility</p:attrName>
                                        </p:attrNameLst>
                                      </p:cBhvr>
                                      <p:to>
                                        <p:strVal val="visible"/>
                                      </p:to>
                                    </p:set>
                                    <p:animEffect filter="blinds(horizontal)" transition="in">
                                      <p:cBhvr additive="repl">
                                        <p:cTn id="319" dur="500"/>
                                        <p:tgtEl>
                                          <p:spTgt spid="194"/>
                                        </p:tgtEl>
                                      </p:cBhvr>
                                    </p:animEffect>
                                  </p:childTnLst>
                                </p:cTn>
                              </p:par>
                            </p:childTnLst>
                          </p:cTn>
                        </p:par>
                      </p:childTnLst>
                    </p:cTn>
                  </p:par>
                  <p:par>
                    <p:cTn id="320" fill="freeze">
                      <p:stCondLst>
                        <p:cond delay="indefinite"/>
                      </p:stCondLst>
                      <p:childTnLst>
                        <p:par>
                          <p:cTn id="321" fill="freeze">
                            <p:stCondLst>
                              <p:cond delay="0"/>
                            </p:stCondLst>
                            <p:childTnLst>
                              <p:par>
                                <p:cTn id="322" nodeType="clickEffect" fill="hold" presetClass="entr" presetID="3" presetSubtype="10">
                                  <p:stCondLst>
                                    <p:cond delay="0"/>
                                  </p:stCondLst>
                                  <p:childTnLst>
                                    <p:set>
                                      <p:cBhvr>
                                        <p:cTn id="323" dur="1" fill="hold">
                                          <p:stCondLst>
                                            <p:cond delay="0"/>
                                          </p:stCondLst>
                                        </p:cTn>
                                        <p:tgtEl>
                                          <p:spTgt spid="196"/>
                                        </p:tgtEl>
                                        <p:attrNameLst>
                                          <p:attrName>style.visibility</p:attrName>
                                        </p:attrNameLst>
                                      </p:cBhvr>
                                      <p:to>
                                        <p:strVal val="visible"/>
                                      </p:to>
                                    </p:set>
                                    <p:animEffect filter="blinds(horizontal)" transition="in">
                                      <p:cBhvr additive="repl">
                                        <p:cTn id="324" dur="500"/>
                                        <p:tgtEl>
                                          <p:spTgt spid="1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CustomShape 1"/>
          <p:cNvSpPr/>
          <p:nvPr/>
        </p:nvSpPr>
        <p:spPr>
          <a:xfrm>
            <a:off x="576000" y="1300680"/>
            <a:ext cx="8782200" cy="85752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197 Alex: </a:t>
            </a:r>
            <a:r>
              <a:rPr lang="it-IT" strike="noStrike">
                <a:solidFill>
                  <a:srgbClr val="0000ff"/>
                </a:solidFill>
                <a:latin typeface="Arial"/>
                <a:ea typeface="DejaVu Sans"/>
              </a:rPr>
              <a:t>anche oggi in piazzale avevamo tutti il sole sopra la testa e tutte le nostre ombre erano cortissime ma quando il sole è basso sul mare la mia ombra e era lunghissima</a:t>
            </a:r>
            <a:endParaRPr/>
          </a:p>
        </p:txBody>
      </p:sp>
      <p:sp>
        <p:nvSpPr>
          <p:cNvPr id="198" name="CustomShape 2"/>
          <p:cNvSpPr/>
          <p:nvPr/>
        </p:nvSpPr>
        <p:spPr>
          <a:xfrm>
            <a:off x="576000" y="2277000"/>
            <a:ext cx="8422200" cy="60120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199 Fabiola: </a:t>
            </a:r>
            <a:r>
              <a:rPr lang="it-IT" strike="noStrike">
                <a:solidFill>
                  <a:srgbClr val="0000ff"/>
                </a:solidFill>
                <a:latin typeface="Arial"/>
                <a:ea typeface="DejaVu Sans"/>
              </a:rPr>
              <a:t>perché se il sole è qua (fa il segno con le mani sulla testa) l'ombra diventa più piccola invece se è qua (fa il segno di lato) diventa più lunga</a:t>
            </a:r>
            <a:endParaRPr/>
          </a:p>
        </p:txBody>
      </p:sp>
      <p:sp>
        <p:nvSpPr>
          <p:cNvPr id="199" name="CustomShape 3"/>
          <p:cNvSpPr/>
          <p:nvPr/>
        </p:nvSpPr>
        <p:spPr>
          <a:xfrm>
            <a:off x="504000" y="2952000"/>
            <a:ext cx="8566200" cy="60120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206</a:t>
            </a:r>
            <a:r>
              <a:rPr lang="it-IT" strike="noStrike" u="sng">
                <a:solidFill>
                  <a:srgbClr val="000000"/>
                </a:solidFill>
                <a:latin typeface="Arial"/>
                <a:ea typeface="DejaVu Sans"/>
              </a:rPr>
              <a:t> </a:t>
            </a:r>
            <a:r>
              <a:rPr lang="it-IT" strike="noStrike">
                <a:solidFill>
                  <a:srgbClr val="000000"/>
                </a:solidFill>
                <a:latin typeface="Arial"/>
                <a:ea typeface="DejaVu Sans"/>
              </a:rPr>
              <a:t>Mattia: </a:t>
            </a:r>
            <a:r>
              <a:rPr lang="it-IT" strike="noStrike">
                <a:solidFill>
                  <a:srgbClr val="0000ff"/>
                </a:solidFill>
                <a:latin typeface="Arial"/>
                <a:ea typeface="DejaVu Sans"/>
              </a:rPr>
              <a:t>perché se picchia dietro alla testa riesce a distendersi se invece è sopra no</a:t>
            </a:r>
            <a:endParaRPr/>
          </a:p>
        </p:txBody>
      </p:sp>
      <p:sp>
        <p:nvSpPr>
          <p:cNvPr id="200" name="CustomShape 4"/>
          <p:cNvSpPr/>
          <p:nvPr/>
        </p:nvSpPr>
        <p:spPr>
          <a:xfrm>
            <a:off x="528480" y="4711680"/>
            <a:ext cx="8782200" cy="61560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219</a:t>
            </a:r>
            <a:r>
              <a:rPr lang="it-IT" strike="noStrike" u="sng">
                <a:solidFill>
                  <a:srgbClr val="000000"/>
                </a:solidFill>
                <a:latin typeface="Arial"/>
                <a:ea typeface="DejaVu Sans"/>
              </a:rPr>
              <a:t> </a:t>
            </a:r>
            <a:r>
              <a:rPr lang="it-IT" strike="noStrike">
                <a:solidFill>
                  <a:srgbClr val="000000"/>
                </a:solidFill>
                <a:latin typeface="Arial"/>
                <a:ea typeface="DejaVu Sans"/>
              </a:rPr>
              <a:t>Elisa: le ombre quando sono per terra attraversano tutto </a:t>
            </a:r>
            <a:r>
              <a:rPr b="1" lang="it-IT" strike="noStrike">
                <a:solidFill>
                  <a:srgbClr val="000000"/>
                </a:solidFill>
                <a:latin typeface="Arial"/>
                <a:ea typeface="DejaVu Sans"/>
              </a:rPr>
              <a:t>però dai muri salgono sui muri</a:t>
            </a:r>
            <a:endParaRPr/>
          </a:p>
        </p:txBody>
      </p:sp>
      <p:sp>
        <p:nvSpPr>
          <p:cNvPr id="201" name="CustomShape 5"/>
          <p:cNvSpPr/>
          <p:nvPr/>
        </p:nvSpPr>
        <p:spPr>
          <a:xfrm>
            <a:off x="432000" y="5329080"/>
            <a:ext cx="8710200" cy="60120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225 Sofia:</a:t>
            </a:r>
            <a:r>
              <a:rPr lang="it-IT" strike="noStrike">
                <a:solidFill>
                  <a:srgbClr val="0000ff"/>
                </a:solidFill>
                <a:latin typeface="Arial"/>
                <a:ea typeface="DejaVu Sans"/>
              </a:rPr>
              <a:t> ma quando c'è un muro e tu vai avanti il sole è dietro di te allora l'ombra non è per terra ma è sul muro</a:t>
            </a:r>
            <a:endParaRPr/>
          </a:p>
        </p:txBody>
      </p:sp>
      <p:sp>
        <p:nvSpPr>
          <p:cNvPr id="202" name="CustomShape 6"/>
          <p:cNvSpPr/>
          <p:nvPr/>
        </p:nvSpPr>
        <p:spPr>
          <a:xfrm>
            <a:off x="504000" y="6840000"/>
            <a:ext cx="8566200" cy="352080"/>
          </a:xfrm>
          <a:prstGeom prst="rect">
            <a:avLst/>
          </a:prstGeom>
          <a:noFill/>
          <a:ln>
            <a:noFill/>
          </a:ln>
        </p:spPr>
        <p:style>
          <a:lnRef idx="0"/>
          <a:fillRef idx="0"/>
          <a:effectRef idx="0"/>
          <a:fontRef idx="minor"/>
        </p:style>
        <p:txBody>
          <a:bodyPr lIns="90000" rIns="90000" tIns="45000" bIns="45000"/>
          <a:p>
            <a:r>
              <a:rPr lang="it-IT" strike="noStrike">
                <a:solidFill>
                  <a:srgbClr val="ff3333"/>
                </a:solidFill>
                <a:latin typeface="Arial"/>
                <a:ea typeface="DejaVu Sans"/>
              </a:rPr>
              <a:t>227 Andrea: Però salire sul muro sale</a:t>
            </a:r>
            <a:r>
              <a:rPr b="1" lang="it-IT" strike="noStrike">
                <a:solidFill>
                  <a:srgbClr val="ff3333"/>
                </a:solidFill>
                <a:latin typeface="Arial"/>
                <a:ea typeface="DejaVu Sans"/>
              </a:rPr>
              <a:t> si riflette sul muro però si piega</a:t>
            </a:r>
            <a:endParaRPr/>
          </a:p>
        </p:txBody>
      </p:sp>
      <p:sp>
        <p:nvSpPr>
          <p:cNvPr id="203" name="CustomShape 7"/>
          <p:cNvSpPr/>
          <p:nvPr/>
        </p:nvSpPr>
        <p:spPr>
          <a:xfrm>
            <a:off x="648000" y="504000"/>
            <a:ext cx="8638200" cy="713520"/>
          </a:xfrm>
          <a:prstGeom prst="rect">
            <a:avLst/>
          </a:prstGeom>
          <a:solidFill>
            <a:srgbClr val="ffff99"/>
          </a:solid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Lentamente si riporta la discussione all'argomentazione delle ipotesi sui cambiamenti delle ombre nella giornata</a:t>
            </a:r>
            <a:endParaRPr/>
          </a:p>
        </p:txBody>
      </p:sp>
      <p:sp>
        <p:nvSpPr>
          <p:cNvPr id="204" name="CustomShape 8"/>
          <p:cNvSpPr/>
          <p:nvPr/>
        </p:nvSpPr>
        <p:spPr>
          <a:xfrm>
            <a:off x="504000" y="3667680"/>
            <a:ext cx="8854200" cy="938520"/>
          </a:xfrm>
          <a:prstGeom prst="rect">
            <a:avLst/>
          </a:prstGeom>
          <a:solidFill>
            <a:srgbClr val="ffff99"/>
          </a:solid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Finché si tratta di discutere cambiamento lunghezza e direzione prevale la razionalità causale ma...ci sono situazioni che fanno riemergere la personalizzazione e la discussione si apre di nuovo</a:t>
            </a:r>
            <a:endParaRPr/>
          </a:p>
        </p:txBody>
      </p:sp>
      <p:sp>
        <p:nvSpPr>
          <p:cNvPr id="205" name="CustomShape 9"/>
          <p:cNvSpPr/>
          <p:nvPr/>
        </p:nvSpPr>
        <p:spPr>
          <a:xfrm>
            <a:off x="616320" y="6039000"/>
            <a:ext cx="8494200" cy="655200"/>
          </a:xfrm>
          <a:prstGeom prst="rect">
            <a:avLst/>
          </a:prstGeom>
          <a:solidFill>
            <a:srgbClr val="ffff99"/>
          </a:solid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E sicuramente fra Sofia e Andrea ci sono differenze nell'esercizio della razionalità e nel livello spontaneo di costruzione del modello</a:t>
            </a:r>
            <a:endParaRPr/>
          </a:p>
        </p:txBody>
      </p:sp>
    </p:spTree>
  </p:cSld>
  <p:timing>
    <p:tnLst>
      <p:par>
        <p:cTn id="325" dur="indefinite" restart="never" nodeType="tmRoot">
          <p:childTnLst>
            <p:seq>
              <p:cTn id="326" nodeType="mainSeq">
                <p:childTnLst>
                  <p:par>
                    <p:cTn id="327" fill="freeze">
                      <p:stCondLst>
                        <p:cond delay="indefinite"/>
                      </p:stCondLst>
                      <p:childTnLst>
                        <p:par>
                          <p:cTn id="328" fill="freeze">
                            <p:stCondLst>
                              <p:cond delay="0"/>
                            </p:stCondLst>
                            <p:childTnLst>
                              <p:par>
                                <p:cTn id="329" nodeType="clickEffect" fill="hold" presetClass="entr" presetID="3" presetSubtype="10">
                                  <p:stCondLst>
                                    <p:cond delay="0"/>
                                  </p:stCondLst>
                                  <p:childTnLst>
                                    <p:set>
                                      <p:cBhvr>
                                        <p:cTn id="330" dur="1" fill="hold">
                                          <p:stCondLst>
                                            <p:cond delay="0"/>
                                          </p:stCondLst>
                                        </p:cTn>
                                        <p:tgtEl>
                                          <p:spTgt spid="203"/>
                                        </p:tgtEl>
                                        <p:attrNameLst>
                                          <p:attrName>style.visibility</p:attrName>
                                        </p:attrNameLst>
                                      </p:cBhvr>
                                      <p:to>
                                        <p:strVal val="visible"/>
                                      </p:to>
                                    </p:set>
                                    <p:animEffect filter="blinds(horizontal)" transition="in">
                                      <p:cBhvr additive="repl">
                                        <p:cTn id="331" dur="500"/>
                                        <p:tgtEl>
                                          <p:spTgt spid="203"/>
                                        </p:tgtEl>
                                      </p:cBhvr>
                                    </p:animEffect>
                                  </p:childTnLst>
                                </p:cTn>
                              </p:par>
                            </p:childTnLst>
                          </p:cTn>
                        </p:par>
                      </p:childTnLst>
                    </p:cTn>
                  </p:par>
                  <p:par>
                    <p:cTn id="332" fill="freeze">
                      <p:stCondLst>
                        <p:cond delay="indefinite"/>
                      </p:stCondLst>
                      <p:childTnLst>
                        <p:par>
                          <p:cTn id="333" fill="freeze">
                            <p:stCondLst>
                              <p:cond delay="0"/>
                            </p:stCondLst>
                            <p:childTnLst>
                              <p:par>
                                <p:cTn id="334" nodeType="clickEffect" fill="hold" presetClass="entr" presetID="3" presetSubtype="10">
                                  <p:stCondLst>
                                    <p:cond delay="0"/>
                                  </p:stCondLst>
                                  <p:childTnLst>
                                    <p:set>
                                      <p:cBhvr>
                                        <p:cTn id="335" dur="1" fill="hold">
                                          <p:stCondLst>
                                            <p:cond delay="0"/>
                                          </p:stCondLst>
                                        </p:cTn>
                                        <p:tgtEl>
                                          <p:spTgt spid="197">
                                            <p:txEl>
                                              <p:pRg st="0" end="177"/>
                                            </p:txEl>
                                          </p:spTgt>
                                        </p:tgtEl>
                                        <p:attrNameLst>
                                          <p:attrName>style.visibility</p:attrName>
                                        </p:attrNameLst>
                                      </p:cBhvr>
                                      <p:to>
                                        <p:strVal val="visible"/>
                                      </p:to>
                                    </p:set>
                                    <p:animEffect filter="blinds(horizontal)" transition="in">
                                      <p:cBhvr additive="repl">
                                        <p:cTn id="336" dur="500"/>
                                        <p:tgtEl>
                                          <p:spTgt spid="197">
                                            <p:txEl>
                                              <p:pRg st="0" end="177"/>
                                            </p:txEl>
                                          </p:spTgt>
                                        </p:tgtEl>
                                      </p:cBhvr>
                                    </p:animEffect>
                                  </p:childTnLst>
                                </p:cTn>
                              </p:par>
                            </p:childTnLst>
                          </p:cTn>
                        </p:par>
                      </p:childTnLst>
                    </p:cTn>
                  </p:par>
                  <p:par>
                    <p:cTn id="337" fill="freeze">
                      <p:stCondLst>
                        <p:cond delay="indefinite"/>
                      </p:stCondLst>
                      <p:childTnLst>
                        <p:par>
                          <p:cTn id="338" fill="freeze">
                            <p:stCondLst>
                              <p:cond delay="0"/>
                            </p:stCondLst>
                            <p:childTnLst>
                              <p:par>
                                <p:cTn id="339" nodeType="clickEffect" fill="hold" presetClass="entr" presetID="3" presetSubtype="10">
                                  <p:stCondLst>
                                    <p:cond delay="0"/>
                                  </p:stCondLst>
                                  <p:childTnLst>
                                    <p:set>
                                      <p:cBhvr>
                                        <p:cTn id="340" dur="1" fill="hold">
                                          <p:stCondLst>
                                            <p:cond delay="0"/>
                                          </p:stCondLst>
                                        </p:cTn>
                                        <p:tgtEl>
                                          <p:spTgt spid="198">
                                            <p:txEl>
                                              <p:pRg st="0" end="159"/>
                                            </p:txEl>
                                          </p:spTgt>
                                        </p:tgtEl>
                                        <p:attrNameLst>
                                          <p:attrName>style.visibility</p:attrName>
                                        </p:attrNameLst>
                                      </p:cBhvr>
                                      <p:to>
                                        <p:strVal val="visible"/>
                                      </p:to>
                                    </p:set>
                                    <p:animEffect filter="blinds(horizontal)" transition="in">
                                      <p:cBhvr additive="repl">
                                        <p:cTn id="341" dur="500"/>
                                        <p:tgtEl>
                                          <p:spTgt spid="198">
                                            <p:txEl>
                                              <p:pRg st="0" end="159"/>
                                            </p:txEl>
                                          </p:spTgt>
                                        </p:tgtEl>
                                      </p:cBhvr>
                                    </p:animEffect>
                                  </p:childTnLst>
                                </p:cTn>
                              </p:par>
                            </p:childTnLst>
                          </p:cTn>
                        </p:par>
                      </p:childTnLst>
                    </p:cTn>
                  </p:par>
                  <p:par>
                    <p:cTn id="342" fill="freeze">
                      <p:stCondLst>
                        <p:cond delay="indefinite"/>
                      </p:stCondLst>
                      <p:childTnLst>
                        <p:par>
                          <p:cTn id="343" fill="freeze">
                            <p:stCondLst>
                              <p:cond delay="0"/>
                            </p:stCondLst>
                            <p:childTnLst>
                              <p:par>
                                <p:cTn id="344" nodeType="clickEffect" fill="hold" presetClass="entr" presetID="3" presetSubtype="10">
                                  <p:stCondLst>
                                    <p:cond delay="0"/>
                                  </p:stCondLst>
                                  <p:childTnLst>
                                    <p:set>
                                      <p:cBhvr>
                                        <p:cTn id="345" dur="1" fill="hold">
                                          <p:stCondLst>
                                            <p:cond delay="0"/>
                                          </p:stCondLst>
                                        </p:cTn>
                                        <p:tgtEl>
                                          <p:spTgt spid="199">
                                            <p:txEl>
                                              <p:pRg st="0" end="90"/>
                                            </p:txEl>
                                          </p:spTgt>
                                        </p:tgtEl>
                                        <p:attrNameLst>
                                          <p:attrName>style.visibility</p:attrName>
                                        </p:attrNameLst>
                                      </p:cBhvr>
                                      <p:to>
                                        <p:strVal val="visible"/>
                                      </p:to>
                                    </p:set>
                                    <p:animEffect filter="blinds(horizontal)" transition="in">
                                      <p:cBhvr additive="repl">
                                        <p:cTn id="346" dur="500"/>
                                        <p:tgtEl>
                                          <p:spTgt spid="199">
                                            <p:txEl>
                                              <p:pRg st="0" end="90"/>
                                            </p:txEl>
                                          </p:spTgt>
                                        </p:tgtEl>
                                      </p:cBhvr>
                                    </p:animEffect>
                                  </p:childTnLst>
                                </p:cTn>
                              </p:par>
                            </p:childTnLst>
                          </p:cTn>
                        </p:par>
                      </p:childTnLst>
                    </p:cTn>
                  </p:par>
                  <p:par>
                    <p:cTn id="347" fill="freeze">
                      <p:stCondLst>
                        <p:cond delay="indefinite"/>
                      </p:stCondLst>
                      <p:childTnLst>
                        <p:par>
                          <p:cTn id="348" fill="freeze">
                            <p:stCondLst>
                              <p:cond delay="0"/>
                            </p:stCondLst>
                            <p:childTnLst>
                              <p:par>
                                <p:cTn id="349" nodeType="clickEffect" fill="hold" presetClass="entr" presetID="3" presetSubtype="10">
                                  <p:stCondLst>
                                    <p:cond delay="0"/>
                                  </p:stCondLst>
                                  <p:childTnLst>
                                    <p:set>
                                      <p:cBhvr>
                                        <p:cTn id="350" dur="1" fill="hold">
                                          <p:stCondLst>
                                            <p:cond delay="0"/>
                                          </p:stCondLst>
                                        </p:cTn>
                                        <p:tgtEl>
                                          <p:spTgt spid="204"/>
                                        </p:tgtEl>
                                        <p:attrNameLst>
                                          <p:attrName>style.visibility</p:attrName>
                                        </p:attrNameLst>
                                      </p:cBhvr>
                                      <p:to>
                                        <p:strVal val="visible"/>
                                      </p:to>
                                    </p:set>
                                    <p:animEffect filter="blinds(horizontal)" transition="in">
                                      <p:cBhvr additive="repl">
                                        <p:cTn id="351" dur="500"/>
                                        <p:tgtEl>
                                          <p:spTgt spid="204"/>
                                        </p:tgtEl>
                                      </p:cBhvr>
                                    </p:animEffect>
                                  </p:childTnLst>
                                </p:cTn>
                              </p:par>
                            </p:childTnLst>
                          </p:cTn>
                        </p:par>
                      </p:childTnLst>
                    </p:cTn>
                  </p:par>
                  <p:par>
                    <p:cTn id="352" fill="freeze">
                      <p:stCondLst>
                        <p:cond delay="indefinite"/>
                      </p:stCondLst>
                      <p:childTnLst>
                        <p:par>
                          <p:cTn id="353" fill="freeze">
                            <p:stCondLst>
                              <p:cond delay="0"/>
                            </p:stCondLst>
                            <p:childTnLst>
                              <p:par>
                                <p:cTn id="354" nodeType="clickEffect" fill="hold" presetClass="entr" presetID="3" presetSubtype="10">
                                  <p:stCondLst>
                                    <p:cond delay="0"/>
                                  </p:stCondLst>
                                  <p:childTnLst>
                                    <p:set>
                                      <p:cBhvr>
                                        <p:cTn id="355" dur="1" fill="hold">
                                          <p:stCondLst>
                                            <p:cond delay="0"/>
                                          </p:stCondLst>
                                        </p:cTn>
                                        <p:tgtEl>
                                          <p:spTgt spid="200">
                                            <p:txEl>
                                              <p:pRg st="0" end="92"/>
                                            </p:txEl>
                                          </p:spTgt>
                                        </p:tgtEl>
                                        <p:attrNameLst>
                                          <p:attrName>style.visibility</p:attrName>
                                        </p:attrNameLst>
                                      </p:cBhvr>
                                      <p:to>
                                        <p:strVal val="visible"/>
                                      </p:to>
                                    </p:set>
                                    <p:animEffect filter="blinds(horizontal)" transition="in">
                                      <p:cBhvr additive="repl">
                                        <p:cTn id="356" dur="500"/>
                                        <p:tgtEl>
                                          <p:spTgt spid="200">
                                            <p:txEl>
                                              <p:pRg st="0" end="92"/>
                                            </p:txEl>
                                          </p:spTgt>
                                        </p:tgtEl>
                                      </p:cBhvr>
                                    </p:animEffect>
                                  </p:childTnLst>
                                </p:cTn>
                              </p:par>
                            </p:childTnLst>
                          </p:cTn>
                        </p:par>
                      </p:childTnLst>
                    </p:cTn>
                  </p:par>
                  <p:par>
                    <p:cTn id="357" fill="freeze">
                      <p:stCondLst>
                        <p:cond delay="indefinite"/>
                      </p:stCondLst>
                      <p:childTnLst>
                        <p:par>
                          <p:cTn id="358" fill="freeze">
                            <p:stCondLst>
                              <p:cond delay="0"/>
                            </p:stCondLst>
                            <p:childTnLst>
                              <p:par>
                                <p:cTn id="359" nodeType="clickEffect" fill="hold" presetClass="entr" presetID="3" presetSubtype="10">
                                  <p:stCondLst>
                                    <p:cond delay="0"/>
                                  </p:stCondLst>
                                  <p:childTnLst>
                                    <p:set>
                                      <p:cBhvr>
                                        <p:cTn id="360" dur="1" fill="hold">
                                          <p:stCondLst>
                                            <p:cond delay="0"/>
                                          </p:stCondLst>
                                        </p:cTn>
                                        <p:tgtEl>
                                          <p:spTgt spid="201">
                                            <p:txEl>
                                              <p:pRg st="0" end="117"/>
                                            </p:txEl>
                                          </p:spTgt>
                                        </p:tgtEl>
                                        <p:attrNameLst>
                                          <p:attrName>style.visibility</p:attrName>
                                        </p:attrNameLst>
                                      </p:cBhvr>
                                      <p:to>
                                        <p:strVal val="visible"/>
                                      </p:to>
                                    </p:set>
                                    <p:animEffect filter="blinds(horizontal)" transition="in">
                                      <p:cBhvr additive="repl">
                                        <p:cTn id="361" dur="500"/>
                                        <p:tgtEl>
                                          <p:spTgt spid="201">
                                            <p:txEl>
                                              <p:pRg st="0" end="117"/>
                                            </p:txEl>
                                          </p:spTgt>
                                        </p:tgtEl>
                                      </p:cBhvr>
                                    </p:animEffect>
                                  </p:childTnLst>
                                </p:cTn>
                              </p:par>
                            </p:childTnLst>
                          </p:cTn>
                        </p:par>
                      </p:childTnLst>
                    </p:cTn>
                  </p:par>
                  <p:par>
                    <p:cTn id="362" fill="freeze">
                      <p:stCondLst>
                        <p:cond delay="indefinite"/>
                      </p:stCondLst>
                      <p:childTnLst>
                        <p:par>
                          <p:cTn id="363" fill="freeze">
                            <p:stCondLst>
                              <p:cond delay="0"/>
                            </p:stCondLst>
                            <p:childTnLst>
                              <p:par>
                                <p:cTn id="364" nodeType="clickEffect" fill="hold" presetClass="entr" presetID="3" presetSubtype="10">
                                  <p:stCondLst>
                                    <p:cond delay="0"/>
                                  </p:stCondLst>
                                  <p:childTnLst>
                                    <p:set>
                                      <p:cBhvr>
                                        <p:cTn id="365" dur="1" fill="hold">
                                          <p:stCondLst>
                                            <p:cond delay="0"/>
                                          </p:stCondLst>
                                        </p:cTn>
                                        <p:tgtEl>
                                          <p:spTgt spid="205"/>
                                        </p:tgtEl>
                                        <p:attrNameLst>
                                          <p:attrName>style.visibility</p:attrName>
                                        </p:attrNameLst>
                                      </p:cBhvr>
                                      <p:to>
                                        <p:strVal val="visible"/>
                                      </p:to>
                                    </p:set>
                                    <p:animEffect filter="blinds(horizontal)" transition="in">
                                      <p:cBhvr additive="repl">
                                        <p:cTn id="366" dur="500"/>
                                        <p:tgtEl>
                                          <p:spTgt spid="205"/>
                                        </p:tgtEl>
                                      </p:cBhvr>
                                    </p:animEffect>
                                  </p:childTnLst>
                                </p:cTn>
                              </p:par>
                            </p:childTnLst>
                          </p:cTn>
                        </p:par>
                      </p:childTnLst>
                    </p:cTn>
                  </p:par>
                  <p:par>
                    <p:cTn id="367" fill="freeze">
                      <p:stCondLst>
                        <p:cond delay="indefinite"/>
                      </p:stCondLst>
                      <p:childTnLst>
                        <p:par>
                          <p:cTn id="368" fill="freeze">
                            <p:stCondLst>
                              <p:cond delay="0"/>
                            </p:stCondLst>
                            <p:childTnLst>
                              <p:par>
                                <p:cTn id="369" nodeType="clickEffect" fill="hold" presetClass="entr" presetID="3" presetSubtype="10">
                                  <p:stCondLst>
                                    <p:cond delay="0"/>
                                  </p:stCondLst>
                                  <p:childTnLst>
                                    <p:set>
                                      <p:cBhvr>
                                        <p:cTn id="370" dur="1" fill="hold">
                                          <p:stCondLst>
                                            <p:cond delay="0"/>
                                          </p:stCondLst>
                                        </p:cTn>
                                        <p:tgtEl>
                                          <p:spTgt spid="202">
                                            <p:txEl>
                                              <p:pRg st="0" end="73"/>
                                            </p:txEl>
                                          </p:spTgt>
                                        </p:tgtEl>
                                        <p:attrNameLst>
                                          <p:attrName>style.visibility</p:attrName>
                                        </p:attrNameLst>
                                      </p:cBhvr>
                                      <p:to>
                                        <p:strVal val="visible"/>
                                      </p:to>
                                    </p:set>
                                    <p:animEffect filter="blinds(horizontal)" transition="in">
                                      <p:cBhvr additive="repl">
                                        <p:cTn id="371" dur="500"/>
                                        <p:tgtEl>
                                          <p:spTgt spid="202">
                                            <p:txEl>
                                              <p:pRg st="0" end="7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CustomShape 1"/>
          <p:cNvSpPr/>
          <p:nvPr/>
        </p:nvSpPr>
        <p:spPr>
          <a:xfrm>
            <a:off x="216360" y="720000"/>
            <a:ext cx="9573120" cy="5613480"/>
          </a:xfrm>
          <a:prstGeom prst="rect">
            <a:avLst/>
          </a:prstGeom>
          <a:solidFill>
            <a:srgbClr val="ffff99"/>
          </a:solid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Nella discussione i bambini devono usare i gesti</a:t>
            </a:r>
            <a:r>
              <a:rPr lang="it-IT" sz="2400" strike="noStrike">
                <a:solidFill>
                  <a:srgbClr val="000000"/>
                </a:solidFill>
                <a:latin typeface="Arial"/>
                <a:ea typeface="DejaVu Sans"/>
              </a:rPr>
              <a:t> perché le parole non bastano: il modello geometrico è ancora in costruzione, non c'è stato alcun intervento da parte dell'insegnante per dare segni o parole, e tale processo, pertanto, avviene “fisicamente” attraverso i gesti che i bambini condividono in discussione.</a:t>
            </a:r>
            <a:endParaRPr/>
          </a:p>
          <a:p>
            <a:endParaRPr/>
          </a:p>
          <a:p>
            <a:r>
              <a:rPr lang="it-IT" sz="2400" strike="noStrike">
                <a:solidFill>
                  <a:srgbClr val="000000"/>
                </a:solidFill>
                <a:latin typeface="Arial"/>
                <a:ea typeface="DejaVu Sans"/>
              </a:rPr>
              <a:t>Mentre si tenta di costruire un'interpretazione dei cambiamenti dell'ombra della giornata, arriva</a:t>
            </a:r>
            <a:r>
              <a:rPr b="1" lang="it-IT" sz="2400" strike="noStrike">
                <a:solidFill>
                  <a:srgbClr val="000000"/>
                </a:solidFill>
                <a:latin typeface="Arial"/>
                <a:ea typeface="DejaVu Sans"/>
              </a:rPr>
              <a:t> la domanda di Andrea</a:t>
            </a:r>
            <a:r>
              <a:rPr lang="it-IT" sz="2400" strike="noStrike">
                <a:solidFill>
                  <a:srgbClr val="000000"/>
                </a:solidFill>
                <a:latin typeface="Arial"/>
                <a:ea typeface="DejaVu Sans"/>
              </a:rPr>
              <a:t>  che trova immediata rispondenza: la </a:t>
            </a:r>
            <a:r>
              <a:rPr b="1" lang="it-IT" sz="2400" strike="noStrike">
                <a:solidFill>
                  <a:srgbClr val="000000"/>
                </a:solidFill>
                <a:latin typeface="Arial"/>
                <a:ea typeface="DejaVu Sans"/>
              </a:rPr>
              <a:t>razionalità finalistica è presente nella classe e pone altre domande che vanno oltre la spiegazione dei cambiamenti delle ombre nella giornata.</a:t>
            </a:r>
            <a:endParaRPr/>
          </a:p>
          <a:p>
            <a:endParaRPr/>
          </a:p>
          <a:p>
            <a:r>
              <a:rPr b="1" lang="it-IT" sz="2400" strike="noStrike">
                <a:solidFill>
                  <a:srgbClr val="000000"/>
                </a:solidFill>
                <a:latin typeface="Arial"/>
                <a:ea typeface="DejaVu Sans"/>
              </a:rPr>
              <a:t>Dopo aver lasciato spazio a ciò,  l'insegnante riconduce al tema iniziale e i bambini appaiono attenti ma le due prospettive continuano ad intersecarsi.</a:t>
            </a:r>
            <a:endParaRPr/>
          </a:p>
          <a:p>
            <a:endParaRPr/>
          </a:p>
          <a:p>
            <a:endParaRPr/>
          </a:p>
        </p:txBody>
      </p:sp>
    </p:spTree>
  </p:cSld>
  <p:timing>
    <p:tnLst>
      <p:par>
        <p:cTn id="372" dur="indefinite" restart="never" nodeType="tmRoot">
          <p:childTnLst>
            <p:seq>
              <p:cTn id="373"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7" name="CustomShape 1"/>
          <p:cNvSpPr/>
          <p:nvPr/>
        </p:nvSpPr>
        <p:spPr>
          <a:xfrm>
            <a:off x="648000" y="1800000"/>
            <a:ext cx="8801280" cy="489384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Come continuare il lavoro in classe quarta senza bloccare la razionalità finalistica quando si lavorerà esplicitamente alla costruzione del modello? E come arrivare a costruire il modello senza tagliare le “altre” domande?</a:t>
            </a:r>
            <a:r>
              <a:rPr lang="it-IT" sz="2400" strike="noStrike">
                <a:solidFill>
                  <a:srgbClr val="000000"/>
                </a:solidFill>
                <a:latin typeface="Arial"/>
                <a:ea typeface="DejaVu Sans"/>
              </a:rPr>
              <a:t> </a:t>
            </a:r>
            <a:endParaRPr/>
          </a:p>
          <a:p>
            <a:endParaRPr/>
          </a:p>
          <a:p>
            <a:r>
              <a:rPr lang="it-IT" sz="2400" strike="noStrike">
                <a:solidFill>
                  <a:srgbClr val="000000"/>
                </a:solidFill>
                <a:latin typeface="Arial"/>
                <a:ea typeface="DejaVu Sans"/>
              </a:rPr>
              <a:t>Il problema della costruzione del modello ha al suo interno molti aspetti, fra cui due principali:</a:t>
            </a:r>
            <a:endParaRPr/>
          </a:p>
          <a:p>
            <a:endParaRPr/>
          </a:p>
          <a:p>
            <a:pPr>
              <a:lnSpc>
                <a:spcPct val="100000"/>
              </a:lnSpc>
              <a:buFont typeface="StarSymbol"/>
              <a:buAutoNum type="arabicParenR"/>
            </a:pPr>
            <a:r>
              <a:rPr b="1" lang="it-IT" sz="2400" strike="noStrike">
                <a:solidFill>
                  <a:srgbClr val="000000"/>
                </a:solidFill>
                <a:latin typeface="Arial"/>
                <a:ea typeface="DejaVu Sans"/>
              </a:rPr>
              <a:t> </a:t>
            </a:r>
            <a:r>
              <a:rPr b="1" lang="it-IT" sz="2400" strike="noStrike">
                <a:solidFill>
                  <a:srgbClr val="000000"/>
                </a:solidFill>
                <a:latin typeface="Arial"/>
                <a:ea typeface="DejaVu Sans"/>
              </a:rPr>
              <a:t>si tratta di costruire i mezzi necessari per l'esplicitazione</a:t>
            </a:r>
            <a:endParaRPr/>
          </a:p>
          <a:p>
            <a:pPr lvl="1">
              <a:lnSpc>
                <a:spcPct val="100000"/>
              </a:lnSpc>
              <a:buSzPct val="45000"/>
              <a:buFont typeface="StarSymbol"/>
              <a:buChar char="l"/>
            </a:pPr>
            <a:r>
              <a:rPr lang="it-IT" sz="2400" strike="noStrike">
                <a:solidFill>
                  <a:srgbClr val="000000"/>
                </a:solidFill>
                <a:latin typeface="Arial"/>
                <a:ea typeface="DejaVu Sans"/>
              </a:rPr>
              <a:t> </a:t>
            </a:r>
            <a:r>
              <a:rPr lang="it-IT" sz="2400" strike="noStrike">
                <a:solidFill>
                  <a:srgbClr val="000000"/>
                </a:solidFill>
                <a:latin typeface="Arial"/>
                <a:ea typeface="DejaVu Sans"/>
              </a:rPr>
              <a:t>i gesti devono diventare parole ed essere visualizzati tramite la rappresentazione grafica  </a:t>
            </a:r>
            <a:endParaRPr/>
          </a:p>
          <a:p>
            <a:pPr>
              <a:lnSpc>
                <a:spcPct val="100000"/>
              </a:lnSpc>
            </a:pPr>
            <a:endParaRPr/>
          </a:p>
          <a:p>
            <a:pPr>
              <a:lnSpc>
                <a:spcPct val="100000"/>
              </a:lnSpc>
              <a:buFont typeface="StarSymbol"/>
              <a:buAutoNum type="arabicParenR"/>
            </a:pPr>
            <a:r>
              <a:rPr b="1" lang="it-IT" sz="2400" strike="noStrike">
                <a:solidFill>
                  <a:srgbClr val="000000"/>
                </a:solidFill>
                <a:latin typeface="Arial"/>
                <a:ea typeface="DejaVu Sans"/>
              </a:rPr>
              <a:t> </a:t>
            </a:r>
            <a:r>
              <a:rPr b="1" lang="it-IT" sz="2400" strike="noStrike">
                <a:solidFill>
                  <a:srgbClr val="000000"/>
                </a:solidFill>
                <a:latin typeface="Arial"/>
                <a:ea typeface="DejaVu Sans"/>
              </a:rPr>
              <a:t>è ambito in cui si esercita la razionalità causale:</a:t>
            </a:r>
            <a:r>
              <a:rPr lang="it-IT" sz="2400" strike="noStrike">
                <a:solidFill>
                  <a:srgbClr val="000000"/>
                </a:solidFill>
                <a:latin typeface="Arial"/>
                <a:ea typeface="DejaVu Sans"/>
              </a:rPr>
              <a:t> come lavorarci senza senza bloccare la razionalità finalistica?</a:t>
            </a:r>
            <a:endParaRPr/>
          </a:p>
        </p:txBody>
      </p:sp>
      <p:sp>
        <p:nvSpPr>
          <p:cNvPr id="208" name="CustomShape 2"/>
          <p:cNvSpPr/>
          <p:nvPr/>
        </p:nvSpPr>
        <p:spPr>
          <a:xfrm>
            <a:off x="720000" y="576000"/>
            <a:ext cx="8349480" cy="484200"/>
          </a:xfrm>
          <a:prstGeom prst="rect">
            <a:avLst/>
          </a:prstGeom>
          <a:solidFill>
            <a:srgbClr val="ffff99"/>
          </a:solidFill>
          <a:ln>
            <a:noFill/>
          </a:ln>
        </p:spPr>
        <p:style>
          <a:lnRef idx="0"/>
          <a:fillRef idx="0"/>
          <a:effectRef idx="0"/>
          <a:fontRef idx="minor"/>
        </p:style>
        <p:txBody>
          <a:bodyPr lIns="90000" rIns="90000" tIns="45000" bIns="45000"/>
          <a:p>
            <a:pPr algn="ctr">
              <a:lnSpc>
                <a:spcPct val="100000"/>
              </a:lnSpc>
            </a:pPr>
            <a:r>
              <a:rPr b="1" lang="it-IT" sz="2800" strike="noStrike">
                <a:solidFill>
                  <a:srgbClr val="000000"/>
                </a:solidFill>
                <a:latin typeface="Arial"/>
                <a:ea typeface="DejaVu Sans"/>
              </a:rPr>
              <a:t>Problemi</a:t>
            </a:r>
            <a:endParaRPr/>
          </a:p>
        </p:txBody>
      </p:sp>
    </p:spTree>
  </p:cSld>
  <p:timing>
    <p:tnLst>
      <p:par>
        <p:cTn id="374" dur="indefinite" restart="never" nodeType="tmRoot">
          <p:childTnLst>
            <p:seq>
              <p:cTn id="375" nodeType="mainSeq">
                <p:childTnLst>
                  <p:par>
                    <p:cTn id="376" fill="freeze">
                      <p:stCondLst>
                        <p:cond delay="indefinite"/>
                      </p:stCondLst>
                      <p:childTnLst>
                        <p:par>
                          <p:cTn id="377" fill="freeze">
                            <p:stCondLst>
                              <p:cond delay="0"/>
                            </p:stCondLst>
                            <p:childTnLst>
                              <p:par>
                                <p:cTn id="378" nodeType="clickEffect" fill="hold" presetClass="entr" presetID="3" presetSubtype="10">
                                  <p:stCondLst>
                                    <p:cond delay="0"/>
                                  </p:stCondLst>
                                  <p:childTnLst>
                                    <p:set>
                                      <p:cBhvr>
                                        <p:cTn id="379" dur="1" fill="hold">
                                          <p:stCondLst>
                                            <p:cond delay="0"/>
                                          </p:stCondLst>
                                        </p:cTn>
                                        <p:tgtEl>
                                          <p:spTgt spid="208"/>
                                        </p:tgtEl>
                                        <p:attrNameLst>
                                          <p:attrName>style.visibility</p:attrName>
                                        </p:attrNameLst>
                                      </p:cBhvr>
                                      <p:to>
                                        <p:strVal val="visible"/>
                                      </p:to>
                                    </p:set>
                                    <p:animEffect filter="blinds(horizontal)" transition="in">
                                      <p:cBhvr additive="repl">
                                        <p:cTn id="380" dur="500"/>
                                        <p:tgtEl>
                                          <p:spTgt spid="208"/>
                                        </p:tgtEl>
                                      </p:cBhvr>
                                    </p:animEffect>
                                  </p:childTnLst>
                                </p:cTn>
                              </p:par>
                            </p:childTnLst>
                          </p:cTn>
                        </p:par>
                      </p:childTnLst>
                    </p:cTn>
                  </p:par>
                  <p:par>
                    <p:cTn id="381" fill="freeze">
                      <p:stCondLst>
                        <p:cond delay="indefinite"/>
                      </p:stCondLst>
                      <p:childTnLst>
                        <p:par>
                          <p:cTn id="382" fill="freeze">
                            <p:stCondLst>
                              <p:cond delay="0"/>
                            </p:stCondLst>
                            <p:childTnLst>
                              <p:par>
                                <p:cTn id="383" nodeType="clickEffect" fill="hold" presetClass="entr" presetID="3" presetSubtype="10">
                                  <p:stCondLst>
                                    <p:cond delay="0"/>
                                  </p:stCondLst>
                                  <p:childTnLst>
                                    <p:set>
                                      <p:cBhvr>
                                        <p:cTn id="384" dur="1" fill="hold">
                                          <p:stCondLst>
                                            <p:cond delay="0"/>
                                          </p:stCondLst>
                                        </p:cTn>
                                        <p:tgtEl>
                                          <p:spTgt spid="207">
                                            <p:txEl>
                                              <p:pRg st="0" end="224"/>
                                            </p:txEl>
                                          </p:spTgt>
                                        </p:tgtEl>
                                        <p:attrNameLst>
                                          <p:attrName>style.visibility</p:attrName>
                                        </p:attrNameLst>
                                      </p:cBhvr>
                                      <p:to>
                                        <p:strVal val="visible"/>
                                      </p:to>
                                    </p:set>
                                    <p:animEffect filter="blinds(horizontal)" transition="in">
                                      <p:cBhvr additive="repl">
                                        <p:cTn id="385" dur="500"/>
                                        <p:tgtEl>
                                          <p:spTgt spid="207">
                                            <p:txEl>
                                              <p:pRg st="0" end="22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9" name="CustomShape 1"/>
          <p:cNvSpPr/>
          <p:nvPr/>
        </p:nvSpPr>
        <p:spPr>
          <a:xfrm>
            <a:off x="1155240" y="456480"/>
            <a:ext cx="7407000" cy="761760"/>
          </a:xfrm>
          <a:prstGeom prst="rect">
            <a:avLst/>
          </a:prstGeom>
          <a:solidFill>
            <a:srgbClr val="ffff99"/>
          </a:solidFill>
          <a:ln>
            <a:noFill/>
          </a:ln>
        </p:spPr>
        <p:style>
          <a:lnRef idx="0"/>
          <a:fillRef idx="0"/>
          <a:effectRef idx="0"/>
          <a:fontRef idx="minor"/>
        </p:style>
        <p:txBody>
          <a:bodyPr lIns="90000" rIns="90000" tIns="45000" bIns="45000"/>
          <a:p>
            <a:pPr>
              <a:lnSpc>
                <a:spcPct val="100000"/>
              </a:lnSpc>
              <a:buSzPct val="45000"/>
              <a:buFont typeface="StarSymbol"/>
              <a:buChar char="l"/>
            </a:pPr>
            <a:r>
              <a:rPr b="1" lang="it-IT" sz="2400" strike="noStrike">
                <a:solidFill>
                  <a:srgbClr val="000000"/>
                </a:solidFill>
                <a:latin typeface="Arial"/>
                <a:ea typeface="DejaVu Sans"/>
              </a:rPr>
              <a:t>Ripresa dei giochi in piazzale e proposta della consegna di Lia “La mia ombra parla di me”</a:t>
            </a:r>
            <a:r>
              <a:rPr lang="it-IT" sz="2400" strike="noStrike">
                <a:solidFill>
                  <a:srgbClr val="000000"/>
                </a:solidFill>
                <a:latin typeface="Arial"/>
                <a:ea typeface="DejaVu Sans"/>
              </a:rPr>
              <a:t> </a:t>
            </a:r>
            <a:endParaRPr/>
          </a:p>
        </p:txBody>
      </p:sp>
      <p:sp>
        <p:nvSpPr>
          <p:cNvPr id="210" name="CustomShape 2"/>
          <p:cNvSpPr/>
          <p:nvPr/>
        </p:nvSpPr>
        <p:spPr>
          <a:xfrm>
            <a:off x="288000" y="1333800"/>
            <a:ext cx="9642240" cy="1111680"/>
          </a:xfrm>
          <a:prstGeom prst="rect">
            <a:avLst/>
          </a:prstGeom>
          <a:no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La consegna di Lia Zunino “La mia ombra parla di me”  si propone solo a fine anno in parallelo con la consegna “Parla delle ombre dal punto di vista scientifico”. Emergono, di nuovo, le specificità individuali.</a:t>
            </a:r>
            <a:endParaRPr/>
          </a:p>
        </p:txBody>
      </p:sp>
      <p:sp>
        <p:nvSpPr>
          <p:cNvPr id="211" name="CustomShape 3"/>
          <p:cNvSpPr/>
          <p:nvPr/>
        </p:nvSpPr>
        <p:spPr>
          <a:xfrm>
            <a:off x="363600" y="2445480"/>
            <a:ext cx="8492400" cy="720000"/>
          </a:xfrm>
          <a:prstGeom prst="rect">
            <a:avLst/>
          </a:prstGeom>
          <a:solidFill>
            <a:srgbClr val="ffff99"/>
          </a:solid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Enea (ascritto alla razionalità causale) nel primo testo deve esplicitare che sta immaginando.</a:t>
            </a:r>
            <a:endParaRPr/>
          </a:p>
        </p:txBody>
      </p:sp>
      <p:sp>
        <p:nvSpPr>
          <p:cNvPr id="212" name="CustomShape 4"/>
          <p:cNvSpPr/>
          <p:nvPr/>
        </p:nvSpPr>
        <p:spPr>
          <a:xfrm>
            <a:off x="360000" y="3168000"/>
            <a:ext cx="9492120" cy="438912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Immagino</a:t>
            </a:r>
            <a:r>
              <a:rPr lang="it-IT" sz="2000" strike="noStrike">
                <a:solidFill>
                  <a:srgbClr val="000000"/>
                </a:solidFill>
                <a:latin typeface="Arial"/>
                <a:ea typeface="DejaVu Sans"/>
              </a:rPr>
              <a:t> che la mia ombra parli </a:t>
            </a:r>
            <a:r>
              <a:rPr b="1" lang="it-IT" sz="2000" strike="noStrike">
                <a:solidFill>
                  <a:srgbClr val="000000"/>
                </a:solidFill>
                <a:latin typeface="Arial"/>
                <a:ea typeface="DejaVu Sans"/>
              </a:rPr>
              <a:t>non ascolto voce ma è nel mio pensiero. Io immagino </a:t>
            </a:r>
            <a:r>
              <a:rPr lang="it-IT" sz="2000" strike="noStrike">
                <a:solidFill>
                  <a:srgbClr val="000000"/>
                </a:solidFill>
                <a:latin typeface="Arial"/>
                <a:ea typeface="DejaVu Sans"/>
              </a:rPr>
              <a:t>che la mia ombra è umana e che mi dice “Ciao Enea, come stai?” io rispondo “Sto bene, ma tu sei la mia ombra perché hai preso vita?” l'ombra dice: “perché sei stato tu a volerlo immaginando”, io rispondo sorpreso “fantastico! Ma è molto strano. Ma tu se ti butti già dalla finestra ti fai male?” la mia ombra ridendo rispose “Ma no! Neanche tu! Sei in un mondo immaginario benvenuto a Immaginandia dove tutto quello che immagini si realizza”. Io risposi: “ma che bello! Allora visto che ho tanta fame immagino una pizza enorme con salsicce e patatine” e la pizza cade subito tra le mie mani e me la mangio con gusto. Io chiedo all'ombra: “Ma tu vivi qui?” l'ombra risponde “Sto quando vuoi tu” io gli chiedo “Ma posso farti fare i gesti che voglio?” l'ombra risposte “no finché sei qua a Immaginandia” io mi diverto un sacco ballo, mangio, tutto il giorno ma poi viene sera e devo ritornare a casa e la mia ombra c'è ma non si vede  più.  Io vado a casa e sono me, non dimenticherò quel giorno</a:t>
            </a:r>
            <a:r>
              <a:rPr lang="it-IT" strike="noStrike">
                <a:solidFill>
                  <a:srgbClr val="000000"/>
                </a:solidFill>
                <a:latin typeface="Arial"/>
                <a:ea typeface="DejaVu Sans"/>
              </a:rPr>
              <a:t>.</a:t>
            </a:r>
            <a:endParaRPr/>
          </a:p>
        </p:txBody>
      </p:sp>
    </p:spTree>
  </p:cSld>
  <p:timing>
    <p:tnLst>
      <p:par>
        <p:cTn id="386" dur="indefinite" restart="never" nodeType="tmRoot">
          <p:childTnLst>
            <p:seq>
              <p:cTn id="387" nodeType="mainSeq">
                <p:childTnLst>
                  <p:par>
                    <p:cTn id="388" fill="freeze">
                      <p:stCondLst>
                        <p:cond delay="indefinite"/>
                      </p:stCondLst>
                      <p:childTnLst>
                        <p:par>
                          <p:cTn id="389" fill="freeze">
                            <p:stCondLst>
                              <p:cond delay="0"/>
                            </p:stCondLst>
                            <p:childTnLst>
                              <p:par>
                                <p:cTn id="390" nodeType="clickEffect" fill="hold" presetClass="entr" presetID="3" presetSubtype="10">
                                  <p:stCondLst>
                                    <p:cond delay="0"/>
                                  </p:stCondLst>
                                  <p:childTnLst>
                                    <p:set>
                                      <p:cBhvr>
                                        <p:cTn id="391" dur="1" fill="hold">
                                          <p:stCondLst>
                                            <p:cond delay="0"/>
                                          </p:stCondLst>
                                        </p:cTn>
                                        <p:tgtEl>
                                          <p:spTgt spid="209"/>
                                        </p:tgtEl>
                                        <p:attrNameLst>
                                          <p:attrName>style.visibility</p:attrName>
                                        </p:attrNameLst>
                                      </p:cBhvr>
                                      <p:to>
                                        <p:strVal val="visible"/>
                                      </p:to>
                                    </p:set>
                                    <p:animEffect filter="blinds(horizontal)" transition="in">
                                      <p:cBhvr additive="repl">
                                        <p:cTn id="392" dur="500"/>
                                        <p:tgtEl>
                                          <p:spTgt spid="209"/>
                                        </p:tgtEl>
                                      </p:cBhvr>
                                    </p:animEffect>
                                  </p:childTnLst>
                                </p:cTn>
                              </p:par>
                            </p:childTnLst>
                          </p:cTn>
                        </p:par>
                      </p:childTnLst>
                    </p:cTn>
                  </p:par>
                  <p:par>
                    <p:cTn id="393" fill="freeze">
                      <p:stCondLst>
                        <p:cond delay="indefinite"/>
                      </p:stCondLst>
                      <p:childTnLst>
                        <p:par>
                          <p:cTn id="394" fill="freeze">
                            <p:stCondLst>
                              <p:cond delay="0"/>
                            </p:stCondLst>
                            <p:childTnLst>
                              <p:par>
                                <p:cTn id="395" nodeType="clickEffect" fill="hold" presetClass="entr" presetID="3" presetSubtype="10">
                                  <p:stCondLst>
                                    <p:cond delay="0"/>
                                  </p:stCondLst>
                                  <p:childTnLst>
                                    <p:set>
                                      <p:cBhvr>
                                        <p:cTn id="396" dur="1" fill="hold">
                                          <p:stCondLst>
                                            <p:cond delay="0"/>
                                          </p:stCondLst>
                                        </p:cTn>
                                        <p:tgtEl>
                                          <p:spTgt spid="210"/>
                                        </p:tgtEl>
                                        <p:attrNameLst>
                                          <p:attrName>style.visibility</p:attrName>
                                        </p:attrNameLst>
                                      </p:cBhvr>
                                      <p:to>
                                        <p:strVal val="visible"/>
                                      </p:to>
                                    </p:set>
                                    <p:animEffect filter="blinds(horizontal)" transition="in">
                                      <p:cBhvr additive="repl">
                                        <p:cTn id="397" dur="500"/>
                                        <p:tgtEl>
                                          <p:spTgt spid="210"/>
                                        </p:tgtEl>
                                      </p:cBhvr>
                                    </p:animEffect>
                                  </p:childTnLst>
                                </p:cTn>
                              </p:par>
                            </p:childTnLst>
                          </p:cTn>
                        </p:par>
                      </p:childTnLst>
                    </p:cTn>
                  </p:par>
                  <p:par>
                    <p:cTn id="398" fill="freeze">
                      <p:stCondLst>
                        <p:cond delay="indefinite"/>
                      </p:stCondLst>
                      <p:childTnLst>
                        <p:par>
                          <p:cTn id="399" fill="freeze">
                            <p:stCondLst>
                              <p:cond delay="0"/>
                            </p:stCondLst>
                            <p:childTnLst>
                              <p:par>
                                <p:cTn id="400" nodeType="clickEffect" fill="hold" presetClass="entr" presetID="3" presetSubtype="10">
                                  <p:stCondLst>
                                    <p:cond delay="0"/>
                                  </p:stCondLst>
                                  <p:childTnLst>
                                    <p:set>
                                      <p:cBhvr>
                                        <p:cTn id="401" dur="1" fill="hold">
                                          <p:stCondLst>
                                            <p:cond delay="0"/>
                                          </p:stCondLst>
                                        </p:cTn>
                                        <p:tgtEl>
                                          <p:spTgt spid="211"/>
                                        </p:tgtEl>
                                        <p:attrNameLst>
                                          <p:attrName>style.visibility</p:attrName>
                                        </p:attrNameLst>
                                      </p:cBhvr>
                                      <p:to>
                                        <p:strVal val="visible"/>
                                      </p:to>
                                    </p:set>
                                    <p:animEffect filter="blinds(horizontal)" transition="in">
                                      <p:cBhvr additive="repl">
                                        <p:cTn id="402" dur="500"/>
                                        <p:tgtEl>
                                          <p:spTgt spid="211"/>
                                        </p:tgtEl>
                                      </p:cBhvr>
                                    </p:animEffect>
                                  </p:childTnLst>
                                </p:cTn>
                              </p:par>
                            </p:childTnLst>
                          </p:cTn>
                        </p:par>
                      </p:childTnLst>
                    </p:cTn>
                  </p:par>
                  <p:par>
                    <p:cTn id="403" fill="freeze">
                      <p:stCondLst>
                        <p:cond delay="indefinite"/>
                      </p:stCondLst>
                      <p:childTnLst>
                        <p:par>
                          <p:cTn id="404" fill="freeze">
                            <p:stCondLst>
                              <p:cond delay="0"/>
                            </p:stCondLst>
                            <p:childTnLst>
                              <p:par>
                                <p:cTn id="405" nodeType="clickEffect" fill="hold" presetClass="entr" presetID="3" presetSubtype="10">
                                  <p:stCondLst>
                                    <p:cond delay="0"/>
                                  </p:stCondLst>
                                  <p:childTnLst>
                                    <p:set>
                                      <p:cBhvr>
                                        <p:cTn id="406" dur="1" fill="hold">
                                          <p:stCondLst>
                                            <p:cond delay="0"/>
                                          </p:stCondLst>
                                        </p:cTn>
                                        <p:tgtEl>
                                          <p:spTgt spid="212"/>
                                        </p:tgtEl>
                                        <p:attrNameLst>
                                          <p:attrName>style.visibility</p:attrName>
                                        </p:attrNameLst>
                                      </p:cBhvr>
                                      <p:to>
                                        <p:strVal val="visible"/>
                                      </p:to>
                                    </p:set>
                                    <p:animEffect filter="blinds(horizontal)" transition="in">
                                      <p:cBhvr additive="repl">
                                        <p:cTn id="407" dur="500"/>
                                        <p:tgtEl>
                                          <p:spTgt spid="2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CustomShape 1"/>
          <p:cNvSpPr/>
          <p:nvPr/>
        </p:nvSpPr>
        <p:spPr>
          <a:xfrm>
            <a:off x="431280" y="432000"/>
            <a:ext cx="8991360" cy="479520"/>
          </a:xfrm>
          <a:prstGeom prst="rect">
            <a:avLst/>
          </a:prstGeom>
          <a:noFill/>
          <a:ln>
            <a:noFill/>
          </a:ln>
        </p:spPr>
        <p:style>
          <a:lnRef idx="0"/>
          <a:fillRef idx="0"/>
          <a:effectRef idx="0"/>
          <a:fontRef idx="minor"/>
        </p:style>
        <p:txBody>
          <a:bodyPr lIns="90000" rIns="90000" tIns="45000" bIns="45000"/>
          <a:p>
            <a:r>
              <a:rPr b="1" lang="it-IT" sz="2800" strike="noStrike">
                <a:solidFill>
                  <a:srgbClr val="000000"/>
                </a:solidFill>
                <a:latin typeface="Arial"/>
                <a:ea typeface="DejaVu Sans"/>
              </a:rPr>
              <a:t>Dall'analisi del lavoro di Lia a settembre 2016...</a:t>
            </a:r>
            <a:endParaRPr/>
          </a:p>
        </p:txBody>
      </p:sp>
      <p:sp>
        <p:nvSpPr>
          <p:cNvPr id="79" name="CustomShape 2"/>
          <p:cNvSpPr/>
          <p:nvPr/>
        </p:nvSpPr>
        <p:spPr>
          <a:xfrm>
            <a:off x="506160" y="5544000"/>
            <a:ext cx="8418240" cy="172440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600" strike="noStrike">
                <a:solidFill>
                  <a:srgbClr val="000000"/>
                </a:solidFill>
                <a:latin typeface="Arial"/>
                <a:ea typeface="DejaVu Sans"/>
              </a:rPr>
              <a:t>… </a:t>
            </a:r>
            <a:r>
              <a:rPr b="1" lang="it-IT" sz="2600" strike="noStrike">
                <a:solidFill>
                  <a:srgbClr val="000000"/>
                </a:solidFill>
                <a:latin typeface="Arial"/>
                <a:ea typeface="DejaVu Sans"/>
              </a:rPr>
              <a:t>al tentativo di delineare un percorso in funzione dello sviluppo di modi diversi di interpretare la realtà (razionalità diverse)</a:t>
            </a:r>
            <a:endParaRPr/>
          </a:p>
        </p:txBody>
      </p:sp>
      <p:pic>
        <p:nvPicPr>
          <p:cNvPr id="80" name="" descr=""/>
          <p:cNvPicPr/>
          <p:nvPr/>
        </p:nvPicPr>
        <p:blipFill>
          <a:blip r:embed="rId1"/>
          <a:stretch/>
        </p:blipFill>
        <p:spPr>
          <a:xfrm>
            <a:off x="1371600" y="1354680"/>
            <a:ext cx="7183800" cy="431748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CustomShape 1"/>
          <p:cNvSpPr/>
          <p:nvPr/>
        </p:nvSpPr>
        <p:spPr>
          <a:xfrm>
            <a:off x="360000" y="288000"/>
            <a:ext cx="8853480" cy="861480"/>
          </a:xfrm>
          <a:prstGeom prst="rect">
            <a:avLst/>
          </a:prstGeom>
          <a:solidFill>
            <a:srgbClr val="ffff99"/>
          </a:solid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Arial"/>
                <a:ea typeface="DejaVu Sans"/>
              </a:rPr>
              <a:t>Nel secondo testo deve solo raccogliere le idee: non deve giustificare ciò che sta scrivendo</a:t>
            </a:r>
            <a:endParaRPr/>
          </a:p>
        </p:txBody>
      </p:sp>
      <p:sp>
        <p:nvSpPr>
          <p:cNvPr id="214" name="CustomShape 2"/>
          <p:cNvSpPr/>
          <p:nvPr/>
        </p:nvSpPr>
        <p:spPr>
          <a:xfrm>
            <a:off x="316440" y="1273320"/>
            <a:ext cx="9545040" cy="326016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Parla delle ombre dal punto di vista scientifico</a:t>
            </a:r>
            <a:endParaRPr/>
          </a:p>
          <a:p>
            <a:r>
              <a:rPr lang="it-IT" sz="2000" strike="noStrike">
                <a:solidFill>
                  <a:srgbClr val="000000"/>
                </a:solidFill>
                <a:latin typeface="Arial"/>
                <a:ea typeface="DejaVu Sans"/>
              </a:rPr>
              <a:t>Le ombre alla mattina sono più lunghe perché il sole è verso Pegli e la testa delle ombre verso Voltri e si distende, invece al pomeriggio sono corte perché il sole è sopra di te e non si può distendere, verso le 14:00 le ombre si allungano perché ora il sole è verso Voltri e la testa delle ombre è  a Pegli e cominciano di nuovo a distendersi e alle 14:42 quando si è un po' allungata si sovrappone a quella delle 9:51. </a:t>
            </a:r>
            <a:endParaRPr/>
          </a:p>
          <a:p>
            <a:r>
              <a:rPr lang="it-IT" sz="2000" strike="noStrike">
                <a:solidFill>
                  <a:srgbClr val="000000"/>
                </a:solidFill>
                <a:latin typeface="Arial"/>
                <a:ea typeface="DejaVu Sans"/>
              </a:rPr>
              <a:t>Noi sappiamo che le ombre le vediamo per terra ma sono tridimensionali perché sono sopra di noi, sotto di noi e ai lati, ma quando c'è il sole la parte del corpo che è al sole fa ombra per terra mentre la parte del corpo che è all'ombra non fa ombra per terra. </a:t>
            </a:r>
            <a:endParaRPr/>
          </a:p>
          <a:p>
            <a:r>
              <a:rPr lang="it-IT" sz="2000" strike="noStrike">
                <a:solidFill>
                  <a:srgbClr val="000000"/>
                </a:solidFill>
                <a:latin typeface="Arial"/>
                <a:ea typeface="DejaVu Sans"/>
              </a:rPr>
              <a:t>L'ombra quando è buio non la vediamo ma c'è. </a:t>
            </a:r>
            <a:endParaRPr/>
          </a:p>
          <a:p>
            <a:r>
              <a:rPr lang="it-IT" sz="2000" strike="noStrike">
                <a:solidFill>
                  <a:srgbClr val="000000"/>
                </a:solidFill>
                <a:latin typeface="Arial"/>
                <a:ea typeface="DejaVu Sans"/>
              </a:rPr>
              <a:t>Noi le ombre le abbiamo misurate  con decametro, metro, righello da sarta, righello da 60 cm e quello da 30 cm. </a:t>
            </a:r>
            <a:endParaRPr/>
          </a:p>
          <a:p>
            <a:r>
              <a:rPr lang="it-IT" sz="2000" strike="noStrike">
                <a:solidFill>
                  <a:srgbClr val="000000"/>
                </a:solidFill>
                <a:latin typeface="Arial"/>
                <a:ea typeface="DejaVu Sans"/>
              </a:rPr>
              <a:t>Le ombre quando le misuravamo la prima volta erano lunghe ma poi di giorno in giorno diventavano sempre più corte, per esempio un giorno è 280 cm un altro 210 cm un altro 180 cm da gennaio ad ora si sono accorciate</a:t>
            </a:r>
            <a:r>
              <a:rPr lang="it-IT" strike="noStrike">
                <a:solidFill>
                  <a:srgbClr val="000000"/>
                </a:solidFill>
                <a:latin typeface="Arial"/>
                <a:ea typeface="DejaVu Sans"/>
              </a:rPr>
              <a:t>.</a:t>
            </a:r>
            <a:endParaRPr/>
          </a:p>
        </p:txBody>
      </p:sp>
    </p:spTree>
  </p:cSld>
  <p:timing>
    <p:tnLst>
      <p:par>
        <p:cTn id="408" dur="indefinite" restart="never" nodeType="tmRoot">
          <p:childTnLst>
            <p:seq>
              <p:cTn id="409" nodeType="mainSeq">
                <p:childTnLst>
                  <p:par>
                    <p:cTn id="410" fill="freeze">
                      <p:stCondLst>
                        <p:cond delay="indefinite"/>
                      </p:stCondLst>
                      <p:childTnLst>
                        <p:par>
                          <p:cTn id="411" fill="freeze">
                            <p:stCondLst>
                              <p:cond delay="0"/>
                            </p:stCondLst>
                            <p:childTnLst>
                              <p:par>
                                <p:cTn id="412" nodeType="clickEffect" fill="hold" presetClass="entr" presetID="3" presetSubtype="10">
                                  <p:stCondLst>
                                    <p:cond delay="0"/>
                                  </p:stCondLst>
                                  <p:childTnLst>
                                    <p:set>
                                      <p:cBhvr>
                                        <p:cTn id="413" dur="1" fill="hold">
                                          <p:stCondLst>
                                            <p:cond delay="0"/>
                                          </p:stCondLst>
                                        </p:cTn>
                                        <p:tgtEl>
                                          <p:spTgt spid="214"/>
                                        </p:tgtEl>
                                        <p:attrNameLst>
                                          <p:attrName>style.visibility</p:attrName>
                                        </p:attrNameLst>
                                      </p:cBhvr>
                                      <p:to>
                                        <p:strVal val="visible"/>
                                      </p:to>
                                    </p:set>
                                    <p:animEffect filter="blinds(horizontal)" transition="in">
                                      <p:cBhvr additive="repl">
                                        <p:cTn id="414" dur="500"/>
                                        <p:tgtEl>
                                          <p:spTgt spid="2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CustomShape 1"/>
          <p:cNvSpPr/>
          <p:nvPr/>
        </p:nvSpPr>
        <p:spPr>
          <a:xfrm>
            <a:off x="216000" y="6192000"/>
            <a:ext cx="9717480" cy="1121760"/>
          </a:xfrm>
          <a:prstGeom prst="rect">
            <a:avLst/>
          </a:prstGeom>
          <a:solidFill>
            <a:srgbClr val="ffff99"/>
          </a:solid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Il momento conclusivo a giugno è per la copertina del fascicolo “Ombre” e non è stata data alcuna indicazione: Sabina, addirittura disegna un'ombra di luce artificiale</a:t>
            </a:r>
            <a:r>
              <a:rPr lang="it-IT" sz="2000" strike="noStrike">
                <a:solidFill>
                  <a:srgbClr val="000000"/>
                </a:solidFill>
                <a:latin typeface="Arial"/>
                <a:ea typeface="DejaVu Sans"/>
              </a:rPr>
              <a:t>.</a:t>
            </a:r>
            <a:endParaRPr/>
          </a:p>
        </p:txBody>
      </p:sp>
      <p:pic>
        <p:nvPicPr>
          <p:cNvPr id="216" name="" descr=""/>
          <p:cNvPicPr/>
          <p:nvPr/>
        </p:nvPicPr>
        <p:blipFill>
          <a:blip r:embed="rId1"/>
          <a:stretch/>
        </p:blipFill>
        <p:spPr>
          <a:xfrm>
            <a:off x="2808000" y="576000"/>
            <a:ext cx="7197480" cy="5110560"/>
          </a:xfrm>
          <a:prstGeom prst="rect">
            <a:avLst/>
          </a:prstGeom>
          <a:ln>
            <a:noFill/>
          </a:ln>
        </p:spPr>
      </p:pic>
      <p:sp>
        <p:nvSpPr>
          <p:cNvPr id="217" name="CustomShape 2"/>
          <p:cNvSpPr/>
          <p:nvPr/>
        </p:nvSpPr>
        <p:spPr>
          <a:xfrm>
            <a:off x="288000" y="360000"/>
            <a:ext cx="2517480" cy="5470920"/>
          </a:xfrm>
          <a:prstGeom prst="rect">
            <a:avLst/>
          </a:prstGeom>
          <a:noFill/>
          <a:ln>
            <a:noFill/>
          </a:ln>
        </p:spPr>
        <p:style>
          <a:lnRef idx="0"/>
          <a:fillRef idx="0"/>
          <a:effectRef idx="0"/>
          <a:fontRef idx="minor"/>
        </p:style>
        <p:txBody>
          <a:bodyPr lIns="90000" rIns="90000" tIns="45000" bIns="45000"/>
          <a:p>
            <a:r>
              <a:rPr lang="it-IT" sz="2000" strike="noStrike">
                <a:solidFill>
                  <a:srgbClr val="000000"/>
                </a:solidFill>
                <a:latin typeface="Arial"/>
                <a:ea typeface="DejaVu Sans"/>
              </a:rPr>
              <a:t>Sul disegno non si è lavorato esplicitamente ma nei bambini c'è stata un'evoluzione. </a:t>
            </a:r>
            <a:endParaRPr/>
          </a:p>
          <a:p>
            <a:r>
              <a:rPr lang="it-IT" sz="2000" strike="noStrike">
                <a:solidFill>
                  <a:srgbClr val="000000"/>
                </a:solidFill>
                <a:latin typeface="Arial"/>
                <a:ea typeface="DejaVu Sans"/>
              </a:rPr>
              <a:t>A fine gennaio i bambini sono a livelli diversi per problemi tecnici relativi alla rappresentazione grafica e per livelli diversi di memoria/attenzione/osservazione del fenomeno e di comprensione della relazione sole/oggetto/ombra.</a:t>
            </a:r>
            <a:endParaRPr/>
          </a:p>
        </p:txBody>
      </p:sp>
    </p:spTree>
  </p:cSld>
  <p:timing>
    <p:tnLst>
      <p:par>
        <p:cTn id="415" dur="indefinite" restart="never" nodeType="tmRoot">
          <p:childTnLst>
            <p:seq>
              <p:cTn id="416" nodeType="mainSeq">
                <p:childTnLst>
                  <p:par>
                    <p:cTn id="417" fill="freeze">
                      <p:stCondLst>
                        <p:cond delay="indefinite"/>
                      </p:stCondLst>
                      <p:childTnLst>
                        <p:par>
                          <p:cTn id="418" fill="freeze">
                            <p:stCondLst>
                              <p:cond delay="0"/>
                            </p:stCondLst>
                            <p:childTnLst>
                              <p:par>
                                <p:cTn id="419" nodeType="clickEffect" fill="hold" presetClass="entr" presetID="3" presetSubtype="10">
                                  <p:stCondLst>
                                    <p:cond delay="0"/>
                                  </p:stCondLst>
                                  <p:childTnLst>
                                    <p:set>
                                      <p:cBhvr>
                                        <p:cTn id="420" dur="1" fill="hold">
                                          <p:stCondLst>
                                            <p:cond delay="0"/>
                                          </p:stCondLst>
                                        </p:cTn>
                                        <p:tgtEl>
                                          <p:spTgt spid="217">
                                            <p:txEl>
                                              <p:pRg st="0" end="86"/>
                                            </p:txEl>
                                          </p:spTgt>
                                        </p:tgtEl>
                                        <p:attrNameLst>
                                          <p:attrName>style.visibility</p:attrName>
                                        </p:attrNameLst>
                                      </p:cBhvr>
                                      <p:to>
                                        <p:strVal val="visible"/>
                                      </p:to>
                                    </p:set>
                                    <p:animEffect filter="blinds(horizontal)" transition="in">
                                      <p:cBhvr additive="repl">
                                        <p:cTn id="421" dur="500"/>
                                        <p:tgtEl>
                                          <p:spTgt spid="217">
                                            <p:txEl>
                                              <p:pRg st="0" end="86"/>
                                            </p:txEl>
                                          </p:spTgt>
                                        </p:tgtEl>
                                      </p:cBhvr>
                                    </p:animEffect>
                                  </p:childTnLst>
                                </p:cTn>
                              </p:par>
                            </p:childTnLst>
                          </p:cTn>
                        </p:par>
                      </p:childTnLst>
                    </p:cTn>
                  </p:par>
                  <p:par>
                    <p:cTn id="422" fill="freeze">
                      <p:stCondLst>
                        <p:cond delay="indefinite"/>
                      </p:stCondLst>
                      <p:childTnLst>
                        <p:par>
                          <p:cTn id="423" fill="freeze">
                            <p:stCondLst>
                              <p:cond delay="0"/>
                            </p:stCondLst>
                            <p:childTnLst>
                              <p:par>
                                <p:cTn id="424" nodeType="clickEffect" fill="hold" presetClass="entr" presetID="3" presetSubtype="10">
                                  <p:stCondLst>
                                    <p:cond delay="0"/>
                                  </p:stCondLst>
                                  <p:childTnLst>
                                    <p:set>
                                      <p:cBhvr>
                                        <p:cTn id="425" dur="1" fill="hold">
                                          <p:stCondLst>
                                            <p:cond delay="0"/>
                                          </p:stCondLst>
                                        </p:cTn>
                                        <p:tgtEl>
                                          <p:spTgt spid="215"/>
                                        </p:tgtEl>
                                        <p:attrNameLst>
                                          <p:attrName>style.visibility</p:attrName>
                                        </p:attrNameLst>
                                      </p:cBhvr>
                                      <p:to>
                                        <p:strVal val="visible"/>
                                      </p:to>
                                    </p:set>
                                    <p:animEffect filter="blinds(horizontal)" transition="in">
                                      <p:cBhvr additive="repl">
                                        <p:cTn id="426" dur="500"/>
                                        <p:tgtEl>
                                          <p:spTgt spid="215"/>
                                        </p:tgtEl>
                                      </p:cBhvr>
                                    </p:animEffect>
                                  </p:childTnLst>
                                </p:cTn>
                              </p:par>
                            </p:childTnLst>
                          </p:cTn>
                        </p:par>
                      </p:childTnLst>
                    </p:cTn>
                  </p:par>
                  <p:par>
                    <p:cTn id="427" fill="freeze">
                      <p:stCondLst>
                        <p:cond delay="indefinite"/>
                      </p:stCondLst>
                      <p:childTnLst>
                        <p:par>
                          <p:cTn id="428" fill="freeze">
                            <p:stCondLst>
                              <p:cond delay="0"/>
                            </p:stCondLst>
                            <p:childTnLst>
                              <p:par>
                                <p:cTn id="429" nodeType="clickEffect" fill="hold" presetClass="entr" presetID="1">
                                  <p:stCondLst>
                                    <p:cond delay="0"/>
                                  </p:stCondLst>
                                  <p:childTnLst>
                                    <p:set>
                                      <p:cBhvr>
                                        <p:cTn id="430"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CustomShape 1"/>
          <p:cNvSpPr/>
          <p:nvPr/>
        </p:nvSpPr>
        <p:spPr>
          <a:xfrm>
            <a:off x="791280" y="432000"/>
            <a:ext cx="6399000" cy="537840"/>
          </a:xfrm>
          <a:prstGeom prst="rect">
            <a:avLst/>
          </a:prstGeom>
          <a:noFill/>
          <a:ln>
            <a:noFill/>
          </a:ln>
        </p:spPr>
        <p:style>
          <a:lnRef idx="0"/>
          <a:fillRef idx="0"/>
          <a:effectRef idx="0"/>
          <a:fontRef idx="minor"/>
        </p:style>
        <p:txBody>
          <a:bodyPr lIns="90000" rIns="90000" tIns="45000" bIns="45000"/>
          <a:p>
            <a:r>
              <a:rPr lang="it-IT" sz="3200" strike="noStrike">
                <a:solidFill>
                  <a:srgbClr val="000000"/>
                </a:solidFill>
                <a:latin typeface="Arial"/>
                <a:ea typeface="DejaVu Sans"/>
              </a:rPr>
              <a:t>ELISA</a:t>
            </a:r>
            <a:endParaRPr/>
          </a:p>
        </p:txBody>
      </p:sp>
      <p:pic>
        <p:nvPicPr>
          <p:cNvPr id="219" name="" descr=""/>
          <p:cNvPicPr/>
          <p:nvPr/>
        </p:nvPicPr>
        <p:blipFill>
          <a:blip r:embed="rId1"/>
          <a:stretch/>
        </p:blipFill>
        <p:spPr>
          <a:xfrm>
            <a:off x="7592760" y="421920"/>
            <a:ext cx="1541520" cy="2233800"/>
          </a:xfrm>
          <a:prstGeom prst="rect">
            <a:avLst/>
          </a:prstGeom>
          <a:ln>
            <a:noFill/>
          </a:ln>
        </p:spPr>
      </p:pic>
      <p:sp>
        <p:nvSpPr>
          <p:cNvPr id="220" name="CustomShape 2"/>
          <p:cNvSpPr/>
          <p:nvPr/>
        </p:nvSpPr>
        <p:spPr>
          <a:xfrm>
            <a:off x="2591280" y="978120"/>
            <a:ext cx="4815000" cy="59400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NELLE SCHEDE DEL RAPPORTO TECNICO DI FINE PRIMO QUADRIMESTRE</a:t>
            </a:r>
            <a:endParaRPr/>
          </a:p>
        </p:txBody>
      </p:sp>
      <p:pic>
        <p:nvPicPr>
          <p:cNvPr id="221" name="" descr=""/>
          <p:cNvPicPr/>
          <p:nvPr/>
        </p:nvPicPr>
        <p:blipFill>
          <a:blip r:embed="rId2"/>
          <a:stretch/>
        </p:blipFill>
        <p:spPr>
          <a:xfrm>
            <a:off x="587160" y="1944000"/>
            <a:ext cx="6387120" cy="4926600"/>
          </a:xfrm>
          <a:prstGeom prst="rect">
            <a:avLst/>
          </a:prstGeom>
          <a:ln>
            <a:noFill/>
          </a:ln>
        </p:spPr>
      </p:pic>
      <p:sp>
        <p:nvSpPr>
          <p:cNvPr id="222" name="CustomShape 3"/>
          <p:cNvSpPr/>
          <p:nvPr/>
        </p:nvSpPr>
        <p:spPr>
          <a:xfrm>
            <a:off x="7414560" y="4032000"/>
            <a:ext cx="2151720" cy="161784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LA COPERTINA DEL FASCICOLO DI OMBRE DI FINE CLASSE TERZA (DISEGNO SPONTANEO)</a:t>
            </a:r>
            <a:endParaRPr/>
          </a:p>
        </p:txBody>
      </p:sp>
    </p:spTree>
  </p:cSld>
  <p:timing>
    <p:tnLst>
      <p:par>
        <p:cTn id="431" dur="indefinite" restart="never" nodeType="tmRoot">
          <p:childTnLst>
            <p:seq>
              <p:cTn id="432"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CustomShape 1"/>
          <p:cNvSpPr/>
          <p:nvPr/>
        </p:nvSpPr>
        <p:spPr>
          <a:xfrm>
            <a:off x="719280" y="432000"/>
            <a:ext cx="8558280" cy="537840"/>
          </a:xfrm>
          <a:prstGeom prst="rect">
            <a:avLst/>
          </a:prstGeom>
          <a:noFill/>
          <a:ln>
            <a:noFill/>
          </a:ln>
        </p:spPr>
        <p:style>
          <a:lnRef idx="0"/>
          <a:fillRef idx="0"/>
          <a:effectRef idx="0"/>
          <a:fontRef idx="minor"/>
        </p:style>
        <p:txBody>
          <a:bodyPr lIns="90000" rIns="90000" tIns="45000" bIns="45000"/>
          <a:p>
            <a:r>
              <a:rPr lang="it-IT" sz="3200" strike="noStrike">
                <a:solidFill>
                  <a:srgbClr val="000000"/>
                </a:solidFill>
                <a:latin typeface="Arial"/>
                <a:ea typeface="DejaVu Sans"/>
              </a:rPr>
              <a:t>AURORA</a:t>
            </a:r>
            <a:endParaRPr/>
          </a:p>
        </p:txBody>
      </p:sp>
      <p:pic>
        <p:nvPicPr>
          <p:cNvPr id="224" name="" descr=""/>
          <p:cNvPicPr/>
          <p:nvPr/>
        </p:nvPicPr>
        <p:blipFill>
          <a:blip r:embed="rId1"/>
          <a:stretch/>
        </p:blipFill>
        <p:spPr>
          <a:xfrm>
            <a:off x="7486560" y="504000"/>
            <a:ext cx="1679760" cy="2367720"/>
          </a:xfrm>
          <a:prstGeom prst="rect">
            <a:avLst/>
          </a:prstGeom>
          <a:ln>
            <a:noFill/>
          </a:ln>
        </p:spPr>
      </p:pic>
      <p:sp>
        <p:nvSpPr>
          <p:cNvPr id="225" name="CustomShape 2"/>
          <p:cNvSpPr/>
          <p:nvPr/>
        </p:nvSpPr>
        <p:spPr>
          <a:xfrm>
            <a:off x="719280" y="1368000"/>
            <a:ext cx="6294960" cy="71172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NELLE SCHEDE DI FINE QUADRIMESTRE OGGETTO E OMBRA NON SONO MESSI IN RELAZIONE CON IL SOLE</a:t>
            </a:r>
            <a:endParaRPr/>
          </a:p>
        </p:txBody>
      </p:sp>
      <p:pic>
        <p:nvPicPr>
          <p:cNvPr id="226" name="" descr=""/>
          <p:cNvPicPr/>
          <p:nvPr/>
        </p:nvPicPr>
        <p:blipFill>
          <a:blip r:embed="rId2"/>
          <a:stretch/>
        </p:blipFill>
        <p:spPr>
          <a:xfrm>
            <a:off x="503280" y="2376000"/>
            <a:ext cx="6738480" cy="4298040"/>
          </a:xfrm>
          <a:prstGeom prst="rect">
            <a:avLst/>
          </a:prstGeom>
          <a:ln>
            <a:noFill/>
          </a:ln>
        </p:spPr>
      </p:pic>
      <p:sp>
        <p:nvSpPr>
          <p:cNvPr id="227" name="CustomShape 3"/>
          <p:cNvSpPr/>
          <p:nvPr/>
        </p:nvSpPr>
        <p:spPr>
          <a:xfrm>
            <a:off x="7486560" y="4968000"/>
            <a:ext cx="2151720" cy="161784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LA COPERTINA DEL FASCICOLO DI OMBRE DI FINE CLASSE TERZA (DISEGNO SPONTANEO)</a:t>
            </a:r>
            <a:endParaRPr/>
          </a:p>
        </p:txBody>
      </p:sp>
    </p:spTree>
  </p:cSld>
  <p:timing>
    <p:tnLst>
      <p:par>
        <p:cTn id="433" dur="indefinite" restart="never" nodeType="tmRoot">
          <p:childTnLst>
            <p:seq>
              <p:cTn id="434"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8" name="CustomShape 1"/>
          <p:cNvSpPr/>
          <p:nvPr/>
        </p:nvSpPr>
        <p:spPr>
          <a:xfrm>
            <a:off x="719280" y="432000"/>
            <a:ext cx="8558280" cy="855720"/>
          </a:xfrm>
          <a:prstGeom prst="rect">
            <a:avLst/>
          </a:prstGeom>
          <a:noFill/>
          <a:ln>
            <a:noFill/>
          </a:ln>
        </p:spPr>
        <p:style>
          <a:lnRef idx="0"/>
          <a:fillRef idx="0"/>
          <a:effectRef idx="0"/>
          <a:fontRef idx="minor"/>
        </p:style>
        <p:txBody>
          <a:bodyPr lIns="90000" rIns="90000" tIns="45000" bIns="45000"/>
          <a:p>
            <a:r>
              <a:rPr lang="it-IT" sz="3200" strike="noStrike">
                <a:solidFill>
                  <a:srgbClr val="000000"/>
                </a:solidFill>
                <a:latin typeface="Arial"/>
                <a:ea typeface="DejaVu Sans"/>
              </a:rPr>
              <a:t>ENEA: </a:t>
            </a:r>
            <a:r>
              <a:rPr lang="it-IT" strike="noStrike">
                <a:solidFill>
                  <a:srgbClr val="000000"/>
                </a:solidFill>
                <a:latin typeface="Arial"/>
                <a:ea typeface="DejaVu Sans"/>
              </a:rPr>
              <a:t>NON CI SONO ERRORI NEI DISEGNI DELLE SCHEDE DI FINE PRIMO QUADRIMESTRE</a:t>
            </a:r>
            <a:endParaRPr/>
          </a:p>
        </p:txBody>
      </p:sp>
      <p:pic>
        <p:nvPicPr>
          <p:cNvPr id="229" name="" descr=""/>
          <p:cNvPicPr/>
          <p:nvPr/>
        </p:nvPicPr>
        <p:blipFill>
          <a:blip r:embed="rId1"/>
          <a:stretch/>
        </p:blipFill>
        <p:spPr>
          <a:xfrm>
            <a:off x="734760" y="1732320"/>
            <a:ext cx="7175520" cy="5028120"/>
          </a:xfrm>
          <a:prstGeom prst="rect">
            <a:avLst/>
          </a:prstGeom>
          <a:ln>
            <a:noFill/>
          </a:ln>
        </p:spPr>
      </p:pic>
      <p:sp>
        <p:nvSpPr>
          <p:cNvPr id="230" name="CustomShape 2"/>
          <p:cNvSpPr/>
          <p:nvPr/>
        </p:nvSpPr>
        <p:spPr>
          <a:xfrm>
            <a:off x="8206560" y="3024000"/>
            <a:ext cx="1721880" cy="289764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LA COPERTINA DEL FASCICOLO DI OMBRE DI FINE CLASSE TERZA (DISEGNO SPONTANEO)</a:t>
            </a:r>
            <a:endParaRPr/>
          </a:p>
        </p:txBody>
      </p:sp>
    </p:spTree>
  </p:cSld>
  <p:timing>
    <p:tnLst>
      <p:par>
        <p:cTn id="435" dur="indefinite" restart="never" nodeType="tmRoot">
          <p:childTnLst>
            <p:seq>
              <p:cTn id="436"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31" name="" descr=""/>
          <p:cNvPicPr/>
          <p:nvPr/>
        </p:nvPicPr>
        <p:blipFill>
          <a:blip r:embed="rId1"/>
          <a:stretch/>
        </p:blipFill>
        <p:spPr>
          <a:xfrm>
            <a:off x="5614560" y="314640"/>
            <a:ext cx="4312440" cy="6877800"/>
          </a:xfrm>
          <a:prstGeom prst="rect">
            <a:avLst/>
          </a:prstGeom>
          <a:ln>
            <a:noFill/>
          </a:ln>
        </p:spPr>
      </p:pic>
      <p:sp>
        <p:nvSpPr>
          <p:cNvPr id="232" name="CustomShape 1"/>
          <p:cNvSpPr/>
          <p:nvPr/>
        </p:nvSpPr>
        <p:spPr>
          <a:xfrm>
            <a:off x="217800" y="506160"/>
            <a:ext cx="5250600" cy="1219320"/>
          </a:xfrm>
          <a:prstGeom prst="rect">
            <a:avLst/>
          </a:prstGeom>
          <a:solidFill>
            <a:srgbClr val="ffff99"/>
          </a:solid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Per la riflessione finale prendo Mattia (sempre razionalità finalistica) </a:t>
            </a:r>
            <a:r>
              <a:rPr b="1" lang="it-IT" sz="2200" strike="noStrike">
                <a:solidFill>
                  <a:srgbClr val="000000"/>
                </a:solidFill>
                <a:latin typeface="Arial"/>
                <a:ea typeface="DejaVu Sans"/>
              </a:rPr>
              <a:t>e il suo testo “La mia ombra parla di me”</a:t>
            </a:r>
            <a:endParaRPr/>
          </a:p>
        </p:txBody>
      </p:sp>
      <p:sp>
        <p:nvSpPr>
          <p:cNvPr id="233" name="CustomShape 2"/>
          <p:cNvSpPr/>
          <p:nvPr/>
        </p:nvSpPr>
        <p:spPr>
          <a:xfrm>
            <a:off x="147240" y="2064240"/>
            <a:ext cx="5247000" cy="3908880"/>
          </a:xfrm>
          <a:prstGeom prst="rect">
            <a:avLst/>
          </a:prstGeom>
          <a:noFill/>
          <a:ln>
            <a:noFill/>
          </a:ln>
        </p:spPr>
        <p:style>
          <a:lnRef idx="0"/>
          <a:fillRef idx="0"/>
          <a:effectRef idx="0"/>
          <a:fontRef idx="minor"/>
        </p:style>
        <p:txBody>
          <a:bodyPr lIns="90000" rIns="90000" tIns="45000" bIns="45000"/>
          <a:p>
            <a:r>
              <a:rPr i="1" lang="it-IT" strike="noStrike">
                <a:solidFill>
                  <a:srgbClr val="000000"/>
                </a:solidFill>
                <a:latin typeface="Arial"/>
                <a:ea typeface="DejaVu Sans"/>
              </a:rPr>
              <a:t>La sua amica ombra cominciava a parlare del suo padrone neanche di notte smetteva di parlare del suo padrone che sono io e in estate parlava tantissimo perché andava al mare e c'era molta gente. </a:t>
            </a:r>
            <a:endParaRPr/>
          </a:p>
          <a:p>
            <a:r>
              <a:rPr i="1" lang="it-IT" strike="noStrike">
                <a:solidFill>
                  <a:srgbClr val="000000"/>
                </a:solidFill>
                <a:latin typeface="Arial"/>
                <a:ea typeface="DejaVu Sans"/>
              </a:rPr>
              <a:t>L'ombra parla pure con gli animali quindi con il gatto parla del suo padrone e dice che il suo padrone a scuola sta pure seduto scomposto, certe volte parla con i suoi compagni, è un po' lento però dopo ce la fa. </a:t>
            </a:r>
            <a:endParaRPr/>
          </a:p>
          <a:p>
            <a:r>
              <a:rPr i="1" lang="it-IT" strike="noStrike">
                <a:solidFill>
                  <a:srgbClr val="000000"/>
                </a:solidFill>
                <a:latin typeface="Arial"/>
                <a:ea typeface="DejaVu Sans"/>
              </a:rPr>
              <a:t>Invece l'ombra del gatto parla del suo padrone e dice che lui graffia, dorme miagola mangia le scatoline di tonno e così tutti i giorni cominciano a parlare del loro padrone</a:t>
            </a:r>
            <a:r>
              <a:rPr lang="it-IT" strike="noStrike">
                <a:solidFill>
                  <a:srgbClr val="000000"/>
                </a:solidFill>
                <a:latin typeface="Arial"/>
                <a:ea typeface="DejaVu Sans"/>
              </a:rPr>
              <a:t>.</a:t>
            </a:r>
            <a:endParaRPr/>
          </a:p>
        </p:txBody>
      </p:sp>
      <p:sp>
        <p:nvSpPr>
          <p:cNvPr id="234" name="CustomShape 3"/>
          <p:cNvSpPr/>
          <p:nvPr/>
        </p:nvSpPr>
        <p:spPr>
          <a:xfrm>
            <a:off x="218160" y="6095880"/>
            <a:ext cx="4746240" cy="1100520"/>
          </a:xfrm>
          <a:prstGeom prst="rect">
            <a:avLst/>
          </a:prstGeom>
          <a:solidFill>
            <a:srgbClr val="ffff99"/>
          </a:solid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E la sua copertina  di Ombre in cui disegna la sua ombra grigia come una persona.</a:t>
            </a:r>
            <a:endParaRPr/>
          </a:p>
        </p:txBody>
      </p:sp>
    </p:spTree>
  </p:cSld>
  <p:timing>
    <p:tnLst>
      <p:par>
        <p:cTn id="437" dur="indefinite" restart="never" nodeType="tmRoot">
          <p:childTnLst>
            <p:seq>
              <p:cTn id="438" nodeType="mainSeq">
                <p:childTnLst>
                  <p:par>
                    <p:cTn id="439" fill="freeze">
                      <p:stCondLst>
                        <p:cond delay="indefinite"/>
                      </p:stCondLst>
                      <p:childTnLst>
                        <p:par>
                          <p:cTn id="440" fill="freeze">
                            <p:stCondLst>
                              <p:cond delay="0"/>
                            </p:stCondLst>
                            <p:childTnLst>
                              <p:par>
                                <p:cTn id="441" nodeType="clickEffect" fill="hold" presetClass="entr" presetID="3" presetSubtype="10">
                                  <p:stCondLst>
                                    <p:cond delay="0"/>
                                  </p:stCondLst>
                                  <p:childTnLst>
                                    <p:set>
                                      <p:cBhvr>
                                        <p:cTn id="442" dur="1" fill="hold">
                                          <p:stCondLst>
                                            <p:cond delay="0"/>
                                          </p:stCondLst>
                                        </p:cTn>
                                        <p:tgtEl>
                                          <p:spTgt spid="233"/>
                                        </p:tgtEl>
                                        <p:attrNameLst>
                                          <p:attrName>style.visibility</p:attrName>
                                        </p:attrNameLst>
                                      </p:cBhvr>
                                      <p:to>
                                        <p:strVal val="visible"/>
                                      </p:to>
                                    </p:set>
                                    <p:animEffect filter="blinds(horizontal)" transition="in">
                                      <p:cBhvr additive="repl">
                                        <p:cTn id="443" dur="500"/>
                                        <p:tgtEl>
                                          <p:spTgt spid="233"/>
                                        </p:tgtEl>
                                      </p:cBhvr>
                                    </p:animEffect>
                                  </p:childTnLst>
                                </p:cTn>
                              </p:par>
                            </p:childTnLst>
                          </p:cTn>
                        </p:par>
                      </p:childTnLst>
                    </p:cTn>
                  </p:par>
                  <p:par>
                    <p:cTn id="444" fill="freeze">
                      <p:stCondLst>
                        <p:cond delay="indefinite"/>
                      </p:stCondLst>
                      <p:childTnLst>
                        <p:par>
                          <p:cTn id="445" fill="freeze">
                            <p:stCondLst>
                              <p:cond delay="0"/>
                            </p:stCondLst>
                            <p:childTnLst>
                              <p:par>
                                <p:cTn id="446" nodeType="clickEffect" fill="hold" presetClass="entr" presetID="3" presetSubtype="10">
                                  <p:stCondLst>
                                    <p:cond delay="0"/>
                                  </p:stCondLst>
                                  <p:childTnLst>
                                    <p:set>
                                      <p:cBhvr>
                                        <p:cTn id="447" dur="1" fill="hold">
                                          <p:stCondLst>
                                            <p:cond delay="0"/>
                                          </p:stCondLst>
                                        </p:cTn>
                                        <p:tgtEl>
                                          <p:spTgt spid="234"/>
                                        </p:tgtEl>
                                        <p:attrNameLst>
                                          <p:attrName>style.visibility</p:attrName>
                                        </p:attrNameLst>
                                      </p:cBhvr>
                                      <p:to>
                                        <p:strVal val="visible"/>
                                      </p:to>
                                    </p:set>
                                    <p:animEffect filter="blinds(horizontal)" transition="in">
                                      <p:cBhvr additive="repl">
                                        <p:cTn id="448" dur="500"/>
                                        <p:tgtEl>
                                          <p:spTgt spid="234"/>
                                        </p:tgtEl>
                                      </p:cBhvr>
                                    </p:animEffect>
                                  </p:childTnLst>
                                </p:cTn>
                              </p:par>
                            </p:childTnLst>
                          </p:cTn>
                        </p:par>
                      </p:childTnLst>
                    </p:cTn>
                  </p:par>
                  <p:par>
                    <p:cTn id="449" fill="freeze">
                      <p:stCondLst>
                        <p:cond delay="indefinite"/>
                      </p:stCondLst>
                      <p:childTnLst>
                        <p:par>
                          <p:cTn id="450" fill="freeze">
                            <p:stCondLst>
                              <p:cond delay="0"/>
                            </p:stCondLst>
                            <p:childTnLst>
                              <p:par>
                                <p:cTn id="451" nodeType="clickEffect" fill="hold" presetClass="entr" presetID="3" presetSubtype="10">
                                  <p:stCondLst>
                                    <p:cond delay="0"/>
                                  </p:stCondLst>
                                  <p:childTnLst>
                                    <p:set>
                                      <p:cBhvr>
                                        <p:cTn id="452" dur="1" fill="hold">
                                          <p:stCondLst>
                                            <p:cond delay="0"/>
                                          </p:stCondLst>
                                        </p:cTn>
                                        <p:tgtEl>
                                          <p:spTgt spid="231"/>
                                        </p:tgtEl>
                                        <p:attrNameLst>
                                          <p:attrName>style.visibility</p:attrName>
                                        </p:attrNameLst>
                                      </p:cBhvr>
                                      <p:to>
                                        <p:strVal val="visible"/>
                                      </p:to>
                                    </p:set>
                                    <p:animEffect filter="blinds(horizontal)" transition="in">
                                      <p:cBhvr additive="repl">
                                        <p:cTn id="453" dur="500"/>
                                        <p:tgtEl>
                                          <p:spTgt spid="2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CustomShape 1"/>
          <p:cNvSpPr/>
          <p:nvPr/>
        </p:nvSpPr>
        <p:spPr>
          <a:xfrm>
            <a:off x="576000" y="360000"/>
            <a:ext cx="9141480" cy="1317600"/>
          </a:xfrm>
          <a:prstGeom prst="rect">
            <a:avLst/>
          </a:prstGeom>
          <a:solidFill>
            <a:srgbClr val="ffff99"/>
          </a:solid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Con Lia abbiamo elaborato un brevissimo scritto che riassume le nostre idee sulla nuova gestione di Ombre, in cui si propone uno sviluppo, dalla classe terza alla classe quinta, da condurre, in parallelo, su tre linee.</a:t>
            </a:r>
            <a:endParaRPr/>
          </a:p>
        </p:txBody>
      </p:sp>
      <p:sp>
        <p:nvSpPr>
          <p:cNvPr id="236" name="CustomShape 2"/>
          <p:cNvSpPr/>
          <p:nvPr/>
        </p:nvSpPr>
        <p:spPr>
          <a:xfrm>
            <a:off x="432000" y="1677960"/>
            <a:ext cx="9069480" cy="213552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Linea culturale connessa alla dicotomia sole-vita terrena/ombra - morte – vita ultraterrena</a:t>
            </a:r>
            <a:r>
              <a:rPr lang="it-IT" strike="noStrike">
                <a:solidFill>
                  <a:srgbClr val="000000"/>
                </a:solidFill>
                <a:latin typeface="Arial"/>
                <a:ea typeface="DejaVu Sans"/>
              </a:rPr>
              <a:t> </a:t>
            </a:r>
            <a:endParaRPr/>
          </a:p>
          <a:p>
            <a:r>
              <a:rPr lang="it-IT" strike="noStrike">
                <a:solidFill>
                  <a:srgbClr val="000000"/>
                </a:solidFill>
                <a:latin typeface="Arial"/>
                <a:ea typeface="DejaVu Sans"/>
              </a:rPr>
              <a:t>L'avvio è dalle concezioni dei bambini su ombra-paura, vita/morte, luce/buio, ci si collega, in seguito, alla spiritualità dell'uomo preistorico, con possibili attualizzazioni, fino a scoprire che le concezioni delle antiche civiltà corrispondono, in parte, a quelle dei bambini.</a:t>
            </a:r>
            <a:endParaRPr/>
          </a:p>
          <a:p>
            <a:endParaRPr/>
          </a:p>
          <a:p>
            <a:endParaRPr/>
          </a:p>
        </p:txBody>
      </p:sp>
      <p:sp>
        <p:nvSpPr>
          <p:cNvPr id="237" name="CustomShape 3"/>
          <p:cNvSpPr/>
          <p:nvPr/>
        </p:nvSpPr>
        <p:spPr>
          <a:xfrm>
            <a:off x="432000" y="3528000"/>
            <a:ext cx="9069480" cy="187956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Linea relativa alla costruzione del modello matematico</a:t>
            </a:r>
            <a:endParaRPr/>
          </a:p>
          <a:p>
            <a:r>
              <a:rPr lang="it-IT" strike="noStrike">
                <a:solidFill>
                  <a:srgbClr val="000000"/>
                </a:solidFill>
                <a:latin typeface="Arial"/>
                <a:ea typeface="Microsoft YaHei"/>
              </a:rPr>
              <a:t>Occorre attendere che la modellizzazione si attivi spontaneamente e svilupparla mantenendo alla pari il confronto fra le interpretazioni del fenomeno per non interferire con il processo di costruzione del modello e per non bloccare le interpretazioni che si appoggiano ad altre razionalità.</a:t>
            </a:r>
            <a:endParaRPr/>
          </a:p>
          <a:p>
            <a:endParaRPr/>
          </a:p>
          <a:p>
            <a:endParaRPr/>
          </a:p>
        </p:txBody>
      </p:sp>
      <p:sp>
        <p:nvSpPr>
          <p:cNvPr id="238" name="CustomShape 4"/>
          <p:cNvSpPr/>
          <p:nvPr/>
        </p:nvSpPr>
        <p:spPr>
          <a:xfrm>
            <a:off x="432000" y="5400000"/>
            <a:ext cx="9069480" cy="213552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Linea relativa alla componente espressiva/creativa/grafica.</a:t>
            </a:r>
            <a:endParaRPr/>
          </a:p>
          <a:p>
            <a:r>
              <a:rPr lang="it-IT" strike="noStrike">
                <a:solidFill>
                  <a:srgbClr val="000000"/>
                </a:solidFill>
                <a:latin typeface="Arial"/>
                <a:ea typeface="DejaVu Sans"/>
              </a:rPr>
              <a:t>È problematico distinguere l'uso della grafica a livello espressivo/creativo da quello funzionale alla costruzione del modello c'è sempre il riferimento a come il fenomeno appare nella realtà mentre ma anche l'elaborazione della realtà.</a:t>
            </a:r>
            <a:endParaRPr/>
          </a:p>
          <a:p>
            <a:r>
              <a:rPr lang="it-IT" strike="noStrike">
                <a:solidFill>
                  <a:srgbClr val="000000"/>
                </a:solidFill>
                <a:latin typeface="Arial"/>
                <a:ea typeface="DejaVu Sans"/>
              </a:rPr>
              <a:t>Alla fine del percorso, in classe quinta, si può arrivare alla consapevolezza di tutto ciò e anche di come alcuni problemi tecnici sono state risolti dall'uomo nella storia.</a:t>
            </a:r>
            <a:endParaRPr/>
          </a:p>
          <a:p>
            <a:endParaRPr/>
          </a:p>
          <a:p>
            <a:endParaRPr/>
          </a:p>
        </p:txBody>
      </p:sp>
    </p:spTree>
  </p:cSld>
  <p:timing>
    <p:tnLst>
      <p:par>
        <p:cTn id="454" dur="indefinite" restart="never" nodeType="tmRoot">
          <p:childTnLst>
            <p:seq>
              <p:cTn id="455" nodeType="mainSeq">
                <p:childTnLst>
                  <p:par>
                    <p:cTn id="456" fill="freeze">
                      <p:stCondLst>
                        <p:cond delay="indefinite"/>
                      </p:stCondLst>
                      <p:childTnLst>
                        <p:par>
                          <p:cTn id="457" fill="freeze">
                            <p:stCondLst>
                              <p:cond delay="0"/>
                            </p:stCondLst>
                            <p:childTnLst>
                              <p:par>
                                <p:cTn id="458" nodeType="clickEffect" fill="hold" presetClass="entr" presetID="3" presetSubtype="10">
                                  <p:stCondLst>
                                    <p:cond delay="0"/>
                                  </p:stCondLst>
                                  <p:childTnLst>
                                    <p:set>
                                      <p:cBhvr>
                                        <p:cTn id="459" dur="1" fill="hold">
                                          <p:stCondLst>
                                            <p:cond delay="0"/>
                                          </p:stCondLst>
                                        </p:cTn>
                                        <p:tgtEl>
                                          <p:spTgt spid="235"/>
                                        </p:tgtEl>
                                        <p:attrNameLst>
                                          <p:attrName>style.visibility</p:attrName>
                                        </p:attrNameLst>
                                      </p:cBhvr>
                                      <p:to>
                                        <p:strVal val="visible"/>
                                      </p:to>
                                    </p:set>
                                    <p:animEffect filter="blinds(horizontal)" transition="in">
                                      <p:cBhvr additive="repl">
                                        <p:cTn id="460" dur="500"/>
                                        <p:tgtEl>
                                          <p:spTgt spid="235"/>
                                        </p:tgtEl>
                                      </p:cBhvr>
                                    </p:animEffect>
                                  </p:childTnLst>
                                </p:cTn>
                              </p:par>
                            </p:childTnLst>
                          </p:cTn>
                        </p:par>
                      </p:childTnLst>
                    </p:cTn>
                  </p:par>
                  <p:par>
                    <p:cTn id="461" fill="freeze">
                      <p:stCondLst>
                        <p:cond delay="indefinite"/>
                      </p:stCondLst>
                      <p:childTnLst>
                        <p:par>
                          <p:cTn id="462" fill="freeze">
                            <p:stCondLst>
                              <p:cond delay="0"/>
                            </p:stCondLst>
                            <p:childTnLst>
                              <p:par>
                                <p:cTn id="463" nodeType="clickEffect" fill="hold" presetClass="entr" presetID="3" presetSubtype="10">
                                  <p:stCondLst>
                                    <p:cond delay="0"/>
                                  </p:stCondLst>
                                  <p:childTnLst>
                                    <p:set>
                                      <p:cBhvr>
                                        <p:cTn id="464" dur="1" fill="hold">
                                          <p:stCondLst>
                                            <p:cond delay="0"/>
                                          </p:stCondLst>
                                        </p:cTn>
                                        <p:tgtEl>
                                          <p:spTgt spid="236">
                                            <p:txEl>
                                              <p:pRg st="0" end="93"/>
                                            </p:txEl>
                                          </p:spTgt>
                                        </p:tgtEl>
                                        <p:attrNameLst>
                                          <p:attrName>style.visibility</p:attrName>
                                        </p:attrNameLst>
                                      </p:cBhvr>
                                      <p:to>
                                        <p:strVal val="visible"/>
                                      </p:to>
                                    </p:set>
                                    <p:animEffect filter="blinds(horizontal)" transition="in">
                                      <p:cBhvr additive="repl">
                                        <p:cTn id="465" dur="500"/>
                                        <p:tgtEl>
                                          <p:spTgt spid="236">
                                            <p:txEl>
                                              <p:pRg st="0" end="93"/>
                                            </p:txEl>
                                          </p:spTgt>
                                        </p:tgtEl>
                                      </p:cBhvr>
                                    </p:animEffect>
                                  </p:childTnLst>
                                </p:cTn>
                              </p:par>
                            </p:childTnLst>
                          </p:cTn>
                        </p:par>
                      </p:childTnLst>
                    </p:cTn>
                  </p:par>
                  <p:par>
                    <p:cTn id="466" fill="freeze">
                      <p:stCondLst>
                        <p:cond delay="indefinite"/>
                      </p:stCondLst>
                      <p:childTnLst>
                        <p:par>
                          <p:cTn id="467" fill="freeze">
                            <p:stCondLst>
                              <p:cond delay="0"/>
                            </p:stCondLst>
                            <p:childTnLst>
                              <p:par>
                                <p:cTn id="468" nodeType="clickEffect" fill="hold" presetClass="entr" presetID="3" presetSubtype="10">
                                  <p:stCondLst>
                                    <p:cond delay="0"/>
                                  </p:stCondLst>
                                  <p:childTnLst>
                                    <p:set>
                                      <p:cBhvr>
                                        <p:cTn id="469" dur="1" fill="hold">
                                          <p:stCondLst>
                                            <p:cond delay="0"/>
                                          </p:stCondLst>
                                        </p:cTn>
                                        <p:tgtEl>
                                          <p:spTgt spid="237">
                                            <p:txEl>
                                              <p:pRg st="0" end="55"/>
                                            </p:txEl>
                                          </p:spTgt>
                                        </p:tgtEl>
                                        <p:attrNameLst>
                                          <p:attrName>style.visibility</p:attrName>
                                        </p:attrNameLst>
                                      </p:cBhvr>
                                      <p:to>
                                        <p:strVal val="visible"/>
                                      </p:to>
                                    </p:set>
                                    <p:animEffect filter="blinds(horizontal)" transition="in">
                                      <p:cBhvr additive="repl">
                                        <p:cTn id="470" dur="500"/>
                                        <p:tgtEl>
                                          <p:spTgt spid="237">
                                            <p:txEl>
                                              <p:pRg st="0" end="55"/>
                                            </p:txEl>
                                          </p:spTgt>
                                        </p:tgtEl>
                                      </p:cBhvr>
                                    </p:animEffect>
                                  </p:childTnLst>
                                </p:cTn>
                              </p:par>
                            </p:childTnLst>
                          </p:cTn>
                        </p:par>
                      </p:childTnLst>
                    </p:cTn>
                  </p:par>
                  <p:par>
                    <p:cTn id="471" fill="freeze">
                      <p:stCondLst>
                        <p:cond delay="indefinite"/>
                      </p:stCondLst>
                      <p:childTnLst>
                        <p:par>
                          <p:cTn id="472" fill="freeze">
                            <p:stCondLst>
                              <p:cond delay="0"/>
                            </p:stCondLst>
                            <p:childTnLst>
                              <p:par>
                                <p:cTn id="473" nodeType="clickEffect" fill="hold" presetClass="entr" presetID="3" presetSubtype="10">
                                  <p:stCondLst>
                                    <p:cond delay="0"/>
                                  </p:stCondLst>
                                  <p:childTnLst>
                                    <p:set>
                                      <p:cBhvr>
                                        <p:cTn id="474" dur="1" fill="hold">
                                          <p:stCondLst>
                                            <p:cond delay="0"/>
                                          </p:stCondLst>
                                        </p:cTn>
                                        <p:tgtEl>
                                          <p:spTgt spid="238">
                                            <p:txEl>
                                              <p:pRg st="0" end="60"/>
                                            </p:txEl>
                                          </p:spTgt>
                                        </p:tgtEl>
                                        <p:attrNameLst>
                                          <p:attrName>style.visibility</p:attrName>
                                        </p:attrNameLst>
                                      </p:cBhvr>
                                      <p:to>
                                        <p:strVal val="visible"/>
                                      </p:to>
                                    </p:set>
                                    <p:animEffect filter="blinds(horizontal)" transition="in">
                                      <p:cBhvr additive="repl">
                                        <p:cTn id="475" dur="500"/>
                                        <p:tgtEl>
                                          <p:spTgt spid="238">
                                            <p:txEl>
                                              <p:pRg st="0" end="6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CustomShape 1"/>
          <p:cNvSpPr/>
          <p:nvPr/>
        </p:nvSpPr>
        <p:spPr>
          <a:xfrm>
            <a:off x="6552000" y="432000"/>
            <a:ext cx="3309480" cy="3022560"/>
          </a:xfrm>
          <a:prstGeom prst="rect">
            <a:avLst/>
          </a:prstGeom>
          <a:solidFill>
            <a:srgbClr val="ffff99"/>
          </a:solid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Le tre linee, ovviamente, si intersecano: </a:t>
            </a:r>
            <a:endParaRPr/>
          </a:p>
          <a:p>
            <a:endParaRPr/>
          </a:p>
          <a:p>
            <a:r>
              <a:rPr lang="it-IT" sz="2400" strike="noStrike">
                <a:solidFill>
                  <a:srgbClr val="000000"/>
                </a:solidFill>
                <a:latin typeface="Arial"/>
                <a:ea typeface="DejaVu Sans"/>
              </a:rPr>
              <a:t>un esempio: ecco un'immagine..su cui si può lavorare in tutte le linee</a:t>
            </a:r>
            <a:endParaRPr/>
          </a:p>
        </p:txBody>
      </p:sp>
      <p:pic>
        <p:nvPicPr>
          <p:cNvPr id="240" name="" descr=""/>
          <p:cNvPicPr/>
          <p:nvPr/>
        </p:nvPicPr>
        <p:blipFill>
          <a:blip r:embed="rId1"/>
          <a:stretch/>
        </p:blipFill>
        <p:spPr>
          <a:xfrm>
            <a:off x="930960" y="393480"/>
            <a:ext cx="5042520" cy="6804000"/>
          </a:xfrm>
          <a:prstGeom prst="rect">
            <a:avLst/>
          </a:prstGeom>
          <a:ln>
            <a:noFill/>
          </a:ln>
        </p:spPr>
      </p:pic>
      <p:sp>
        <p:nvSpPr>
          <p:cNvPr id="241" name="Line 2"/>
          <p:cNvSpPr/>
          <p:nvPr/>
        </p:nvSpPr>
        <p:spPr>
          <a:xfrm flipH="1">
            <a:off x="6048000" y="2232000"/>
            <a:ext cx="504000" cy="0"/>
          </a:xfrm>
          <a:prstGeom prst="line">
            <a:avLst/>
          </a:prstGeom>
          <a:ln>
            <a:solidFill>
              <a:srgbClr val="000000"/>
            </a:solidFill>
            <a:tailEnd len="med" type="triangle" w="med"/>
          </a:ln>
        </p:spPr>
      </p:sp>
      <p:sp>
        <p:nvSpPr>
          <p:cNvPr id="242" name="CustomShape 3"/>
          <p:cNvSpPr/>
          <p:nvPr/>
        </p:nvSpPr>
        <p:spPr>
          <a:xfrm>
            <a:off x="6337080" y="3744000"/>
            <a:ext cx="3381480" cy="311148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Buon lavoro a tutti coloro che vorranno  testare questa nuova gestione</a:t>
            </a:r>
            <a:r>
              <a:rPr lang="it-IT" sz="2400" strike="noStrike">
                <a:solidFill>
                  <a:srgbClr val="000000"/>
                </a:solidFill>
                <a:latin typeface="Arial"/>
                <a:ea typeface="DejaVu Sans"/>
              </a:rPr>
              <a:t> dando il loro contributo per la validazione della stessa all'interno del Progetto!</a:t>
            </a:r>
            <a:endParaRPr/>
          </a:p>
          <a:p>
            <a:endParaRPr/>
          </a:p>
          <a:p>
            <a:endParaRPr/>
          </a:p>
        </p:txBody>
      </p:sp>
    </p:spTree>
  </p:cSld>
  <p:timing>
    <p:tnLst>
      <p:par>
        <p:cTn id="476" dur="indefinite" restart="never" nodeType="tmRoot">
          <p:childTnLst>
            <p:seq>
              <p:cTn id="477" nodeType="mainSeq">
                <p:childTnLst>
                  <p:par>
                    <p:cTn id="478" fill="freeze">
                      <p:stCondLst>
                        <p:cond delay="indefinite"/>
                      </p:stCondLst>
                      <p:childTnLst>
                        <p:par>
                          <p:cTn id="479" fill="freeze">
                            <p:stCondLst>
                              <p:cond delay="0"/>
                            </p:stCondLst>
                            <p:childTnLst>
                              <p:par>
                                <p:cTn id="480" nodeType="clickEffect" fill="hold" presetClass="entr" presetID="3" presetSubtype="10">
                                  <p:stCondLst>
                                    <p:cond delay="0"/>
                                  </p:stCondLst>
                                  <p:childTnLst>
                                    <p:set>
                                      <p:cBhvr>
                                        <p:cTn id="481" dur="1" fill="hold">
                                          <p:stCondLst>
                                            <p:cond delay="0"/>
                                          </p:stCondLst>
                                        </p:cTn>
                                        <p:tgtEl>
                                          <p:spTgt spid="239"/>
                                        </p:tgtEl>
                                        <p:attrNameLst>
                                          <p:attrName>style.visibility</p:attrName>
                                        </p:attrNameLst>
                                      </p:cBhvr>
                                      <p:to>
                                        <p:strVal val="visible"/>
                                      </p:to>
                                    </p:set>
                                    <p:animEffect filter="blinds(horizontal)" transition="in">
                                      <p:cBhvr additive="repl">
                                        <p:cTn id="482" dur="500"/>
                                        <p:tgtEl>
                                          <p:spTgt spid="239"/>
                                        </p:tgtEl>
                                      </p:cBhvr>
                                    </p:animEffect>
                                  </p:childTnLst>
                                </p:cTn>
                              </p:par>
                            </p:childTnLst>
                          </p:cTn>
                        </p:par>
                      </p:childTnLst>
                    </p:cTn>
                  </p:par>
                  <p:par>
                    <p:cTn id="483" fill="freeze">
                      <p:stCondLst>
                        <p:cond delay="indefinite"/>
                      </p:stCondLst>
                      <p:childTnLst>
                        <p:par>
                          <p:cTn id="484" fill="freeze">
                            <p:stCondLst>
                              <p:cond delay="0"/>
                            </p:stCondLst>
                            <p:childTnLst>
                              <p:par>
                                <p:cTn id="485" nodeType="clickEffect" fill="hold" presetClass="entr" presetID="1">
                                  <p:stCondLst>
                                    <p:cond delay="0"/>
                                  </p:stCondLst>
                                  <p:childTnLst>
                                    <p:set>
                                      <p:cBhvr>
                                        <p:cTn id="486" dur="1" fill="hold">
                                          <p:stCondLst>
                                            <p:cond delay="0"/>
                                          </p:stCondLst>
                                        </p:cTn>
                                        <p:tgtEl>
                                          <p:spTgt spid="240"/>
                                        </p:tgtEl>
                                        <p:attrNameLst>
                                          <p:attrName>style.visibility</p:attrName>
                                        </p:attrNameLst>
                                      </p:cBhvr>
                                      <p:to>
                                        <p:strVal val="visible"/>
                                      </p:to>
                                    </p:set>
                                  </p:childTnLst>
                                </p:cTn>
                              </p:par>
                              <p:par>
                                <p:cTn id="487" nodeType="withEffect" fill="hold" presetClass="entr" presetID="1">
                                  <p:stCondLst>
                                    <p:cond delay="0"/>
                                  </p:stCondLst>
                                  <p:childTnLst>
                                    <p:set>
                                      <p:cBhvr>
                                        <p:cTn id="488" dur="1" fill="hold">
                                          <p:stCondLst>
                                            <p:cond delay="0"/>
                                          </p:stCondLst>
                                        </p:cTn>
                                        <p:tgtEl>
                                          <p:spTgt spid="241"/>
                                        </p:tgtEl>
                                        <p:attrNameLst>
                                          <p:attrName>style.visibility</p:attrName>
                                        </p:attrNameLst>
                                      </p:cBhvr>
                                      <p:to>
                                        <p:strVal val="visible"/>
                                      </p:to>
                                    </p:set>
                                  </p:childTnLst>
                                </p:cTn>
                              </p:par>
                            </p:childTnLst>
                          </p:cTn>
                        </p:par>
                      </p:childTnLst>
                    </p:cTn>
                  </p:par>
                  <p:par>
                    <p:cTn id="489" fill="freeze">
                      <p:stCondLst>
                        <p:cond delay="indefinite"/>
                      </p:stCondLst>
                      <p:childTnLst>
                        <p:par>
                          <p:cTn id="490" fill="freeze">
                            <p:stCondLst>
                              <p:cond delay="0"/>
                            </p:stCondLst>
                            <p:childTnLst>
                              <p:par>
                                <p:cTn id="491" nodeType="clickEffect" fill="hold" presetClass="entr" presetID="3" presetSubtype="10">
                                  <p:stCondLst>
                                    <p:cond delay="0"/>
                                  </p:stCondLst>
                                  <p:childTnLst>
                                    <p:set>
                                      <p:cBhvr>
                                        <p:cTn id="492" dur="1" fill="hold">
                                          <p:stCondLst>
                                            <p:cond delay="0"/>
                                          </p:stCondLst>
                                        </p:cTn>
                                        <p:tgtEl>
                                          <p:spTgt spid="242">
                                            <p:txEl>
                                              <p:pRg st="0" end="154"/>
                                            </p:txEl>
                                          </p:spTgt>
                                        </p:tgtEl>
                                        <p:attrNameLst>
                                          <p:attrName>style.visibility</p:attrName>
                                        </p:attrNameLst>
                                      </p:cBhvr>
                                      <p:to>
                                        <p:strVal val="visible"/>
                                      </p:to>
                                    </p:set>
                                    <p:animEffect filter="blinds(horizontal)" transition="in">
                                      <p:cBhvr additive="repl">
                                        <p:cTn id="493" dur="500"/>
                                        <p:tgtEl>
                                          <p:spTgt spid="242">
                                            <p:txEl>
                                              <p:pRg st="0" end="15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CustomShape 1"/>
          <p:cNvSpPr/>
          <p:nvPr/>
        </p:nvSpPr>
        <p:spPr>
          <a:xfrm>
            <a:off x="792000" y="1536120"/>
            <a:ext cx="8632080" cy="76284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  </a:t>
            </a:r>
            <a:endParaRPr/>
          </a:p>
        </p:txBody>
      </p:sp>
      <p:sp>
        <p:nvSpPr>
          <p:cNvPr id="82" name="CustomShape 2"/>
          <p:cNvSpPr/>
          <p:nvPr/>
        </p:nvSpPr>
        <p:spPr>
          <a:xfrm>
            <a:off x="648000" y="792000"/>
            <a:ext cx="8560080" cy="165240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Le modalità in cui si esplica la razionalità in ambito scientifico sono rimaste uguali fino allo scetticismo che ha segui il post empirismo. La crisi è stata superata considerando la razionalità pratico-sociale anche nel metodo scientifico </a:t>
            </a:r>
            <a:r>
              <a:rPr lang="it-IT" strike="noStrike">
                <a:solidFill>
                  <a:srgbClr val="000000"/>
                </a:solidFill>
                <a:latin typeface="Arial"/>
                <a:ea typeface="DejaVu Sans"/>
              </a:rPr>
              <a:t> </a:t>
            </a:r>
            <a:endParaRPr/>
          </a:p>
        </p:txBody>
      </p:sp>
      <p:sp>
        <p:nvSpPr>
          <p:cNvPr id="83" name="CustomShape 3"/>
          <p:cNvSpPr/>
          <p:nvPr/>
        </p:nvSpPr>
        <p:spPr>
          <a:xfrm>
            <a:off x="220320" y="4961880"/>
            <a:ext cx="9712080" cy="144252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Habermas:</a:t>
            </a:r>
            <a:r>
              <a:rPr lang="it-IT" sz="2400" strike="noStrike">
                <a:solidFill>
                  <a:srgbClr val="000000"/>
                </a:solidFill>
                <a:latin typeface="Arial"/>
                <a:ea typeface="DejaVu Sans"/>
              </a:rPr>
              <a:t> la  razionalità pragmatica  dichiara irrazionali solo le teorie che non ammettono la critica all'interno del sistema comunicativo.</a:t>
            </a:r>
            <a:endParaRPr/>
          </a:p>
          <a:p>
            <a:r>
              <a:rPr lang="it-IT" sz="2400" strike="noStrike">
                <a:solidFill>
                  <a:srgbClr val="000000"/>
                </a:solidFill>
                <a:latin typeface="Arial"/>
                <a:ea typeface="DejaVu Sans"/>
              </a:rPr>
              <a:t>La razionalità comunicativa assume il ruolo svolti dalla religione e dalla metafisica.</a:t>
            </a:r>
            <a:endParaRPr/>
          </a:p>
        </p:txBody>
      </p:sp>
      <p:sp>
        <p:nvSpPr>
          <p:cNvPr id="84" name="CustomShape 4"/>
          <p:cNvSpPr/>
          <p:nvPr/>
        </p:nvSpPr>
        <p:spPr>
          <a:xfrm>
            <a:off x="504000" y="2808000"/>
            <a:ext cx="8924400" cy="1797120"/>
          </a:xfrm>
          <a:prstGeom prst="rect">
            <a:avLst/>
          </a:prstGeom>
          <a:solidFill>
            <a:srgbClr val="ffff99"/>
          </a:solidFill>
          <a:ln>
            <a:noFill/>
          </a:ln>
        </p:spPr>
        <p:style>
          <a:lnRef idx="0"/>
          <a:fillRef idx="0"/>
          <a:effectRef idx="0"/>
          <a:fontRef idx="minor"/>
        </p:style>
        <p:txBody>
          <a:bodyPr lIns="90000" rIns="90000" tIns="45000" bIns="45000"/>
          <a:p>
            <a:pPr algn="ctr">
              <a:lnSpc>
                <a:spcPct val="100000"/>
              </a:lnSpc>
            </a:pPr>
            <a:r>
              <a:rPr b="1" lang="it-IT" sz="2600" strike="noStrike">
                <a:solidFill>
                  <a:srgbClr val="000000"/>
                </a:solidFill>
                <a:latin typeface="Arial"/>
                <a:ea typeface="DejaVu Sans"/>
              </a:rPr>
              <a:t>Necessità di sviluppare razionalità diverse attribuendo ad esse pari dignità: esigenza culturale (effettiva interculturalità) e didattica (personalizzazione dell'insegnamento)</a:t>
            </a:r>
            <a:endParaRPr/>
          </a:p>
        </p:txBody>
      </p:sp>
    </p:spTree>
  </p:cSld>
  <p:timing>
    <p:tnLst>
      <p:par>
        <p:cTn id="17" dur="indefinite" restart="never" nodeType="tmRoot">
          <p:childTnLst>
            <p:seq>
              <p:cTn id="18" nodeType="mainSeq">
                <p:childTnLst>
                  <p:par>
                    <p:cTn id="19" fill="freeze">
                      <p:stCondLst>
                        <p:cond delay="indefinite"/>
                      </p:stCondLst>
                      <p:childTnLst>
                        <p:par>
                          <p:cTn id="20" fill="freeze">
                            <p:stCondLst>
                              <p:cond delay="0"/>
                            </p:stCondLst>
                            <p:childTnLst>
                              <p:par>
                                <p:cTn id="21" nodeType="clickEffect" fill="hold" presetClass="entr" presetID="3" presetSubtype="10">
                                  <p:stCondLst>
                                    <p:cond delay="0"/>
                                  </p:stCondLst>
                                  <p:childTnLst>
                                    <p:set>
                                      <p:cBhvr>
                                        <p:cTn id="22" dur="1" fill="hold">
                                          <p:stCondLst>
                                            <p:cond delay="0"/>
                                          </p:stCondLst>
                                        </p:cTn>
                                        <p:tgtEl>
                                          <p:spTgt spid="84"/>
                                        </p:tgtEl>
                                        <p:attrNameLst>
                                          <p:attrName>style.visibility</p:attrName>
                                        </p:attrNameLst>
                                      </p:cBhvr>
                                      <p:to>
                                        <p:strVal val="visible"/>
                                      </p:to>
                                    </p:set>
                                    <p:animEffect filter="blinds(horizontal)" transition="in">
                                      <p:cBhvr additive="repl">
                                        <p:cTn id="23" dur="500"/>
                                        <p:tgtEl>
                                          <p:spTgt spid="84"/>
                                        </p:tgtEl>
                                      </p:cBhvr>
                                    </p:animEffect>
                                  </p:childTnLst>
                                </p:cTn>
                              </p:par>
                            </p:childTnLst>
                          </p:cTn>
                        </p:par>
                      </p:childTnLst>
                    </p:cTn>
                  </p:par>
                  <p:par>
                    <p:cTn id="24" fill="freeze">
                      <p:stCondLst>
                        <p:cond delay="indefinite"/>
                      </p:stCondLst>
                      <p:childTnLst>
                        <p:par>
                          <p:cTn id="25" fill="freeze">
                            <p:stCondLst>
                              <p:cond delay="0"/>
                            </p:stCondLst>
                            <p:childTnLst>
                              <p:par>
                                <p:cTn id="26" nodeType="clickEffect" fill="hold" presetClass="entr" presetID="3" presetSubtype="10">
                                  <p:stCondLst>
                                    <p:cond delay="0"/>
                                  </p:stCondLst>
                                  <p:childTnLst>
                                    <p:set>
                                      <p:cBhvr>
                                        <p:cTn id="27" dur="1" fill="hold">
                                          <p:stCondLst>
                                            <p:cond delay="0"/>
                                          </p:stCondLst>
                                        </p:cTn>
                                        <p:tgtEl>
                                          <p:spTgt spid="82"/>
                                        </p:tgtEl>
                                        <p:attrNameLst>
                                          <p:attrName>style.visibility</p:attrName>
                                        </p:attrNameLst>
                                      </p:cBhvr>
                                      <p:to>
                                        <p:strVal val="visible"/>
                                      </p:to>
                                    </p:set>
                                    <p:animEffect filter="blinds(horizontal)" transition="in">
                                      <p:cBhvr additive="repl">
                                        <p:cTn id="28" dur="500"/>
                                        <p:tgtEl>
                                          <p:spTgt spid="82"/>
                                        </p:tgtEl>
                                      </p:cBhvr>
                                    </p:animEffect>
                                  </p:childTnLst>
                                </p:cTn>
                              </p:par>
                            </p:childTnLst>
                          </p:cTn>
                        </p:par>
                      </p:childTnLst>
                    </p:cTn>
                  </p:par>
                  <p:par>
                    <p:cTn id="29" fill="freeze">
                      <p:stCondLst>
                        <p:cond delay="indefinite"/>
                      </p:stCondLst>
                      <p:childTnLst>
                        <p:par>
                          <p:cTn id="30" fill="freeze">
                            <p:stCondLst>
                              <p:cond delay="0"/>
                            </p:stCondLst>
                            <p:childTnLst>
                              <p:par>
                                <p:cTn id="31" nodeType="clickEffect" fill="hold" presetClass="entr" presetID="1">
                                  <p:stCondLst>
                                    <p:cond delay="0"/>
                                  </p:stCondLst>
                                  <p:childTnLst>
                                    <p:set>
                                      <p:cBhvr>
                                        <p:cTn id="3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CustomShape 1"/>
          <p:cNvSpPr/>
          <p:nvPr/>
        </p:nvSpPr>
        <p:spPr>
          <a:xfrm>
            <a:off x="289080" y="623520"/>
            <a:ext cx="9500400" cy="1173960"/>
          </a:xfrm>
          <a:prstGeom prst="rect">
            <a:avLst/>
          </a:prstGeom>
          <a:solidFill>
            <a:srgbClr val="ffff99"/>
          </a:solid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Nella razionalità pragmatica-comunicativa è centrale la struttura argomentativa e il metodo scientifico si contestualizza nell'interazione sociale.</a:t>
            </a:r>
            <a:endParaRPr/>
          </a:p>
        </p:txBody>
      </p:sp>
      <p:sp>
        <p:nvSpPr>
          <p:cNvPr id="86" name="Line 2"/>
          <p:cNvSpPr/>
          <p:nvPr/>
        </p:nvSpPr>
        <p:spPr>
          <a:xfrm flipH="1">
            <a:off x="2376000" y="2513520"/>
            <a:ext cx="1872000" cy="803160"/>
          </a:xfrm>
          <a:prstGeom prst="line">
            <a:avLst/>
          </a:prstGeom>
          <a:ln>
            <a:solidFill>
              <a:srgbClr val="000000"/>
            </a:solidFill>
            <a:tailEnd len="med" type="triangle" w="med"/>
          </a:ln>
        </p:spPr>
      </p:sp>
      <p:sp>
        <p:nvSpPr>
          <p:cNvPr id="87" name="CustomShape 3"/>
          <p:cNvSpPr/>
          <p:nvPr/>
        </p:nvSpPr>
        <p:spPr>
          <a:xfrm>
            <a:off x="3312000" y="6336000"/>
            <a:ext cx="3309480" cy="861480"/>
          </a:xfrm>
          <a:prstGeom prst="rect">
            <a:avLst/>
          </a:prstGeom>
          <a:solidFill>
            <a:srgbClr val="ffff99"/>
          </a:solid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Sviluppo di razionalità “diverse” </a:t>
            </a:r>
            <a:endParaRPr/>
          </a:p>
        </p:txBody>
      </p:sp>
      <p:sp>
        <p:nvSpPr>
          <p:cNvPr id="88" name="Line 4"/>
          <p:cNvSpPr/>
          <p:nvPr/>
        </p:nvSpPr>
        <p:spPr>
          <a:xfrm>
            <a:off x="4248000" y="2513520"/>
            <a:ext cx="1734840" cy="723960"/>
          </a:xfrm>
          <a:prstGeom prst="line">
            <a:avLst/>
          </a:prstGeom>
          <a:ln>
            <a:solidFill>
              <a:srgbClr val="000000"/>
            </a:solidFill>
            <a:tailEnd len="med" type="triangle" w="med"/>
          </a:ln>
        </p:spPr>
      </p:sp>
      <p:sp>
        <p:nvSpPr>
          <p:cNvPr id="89" name="CustomShape 5"/>
          <p:cNvSpPr/>
          <p:nvPr/>
        </p:nvSpPr>
        <p:spPr>
          <a:xfrm>
            <a:off x="648000" y="5692680"/>
            <a:ext cx="2296800" cy="85680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per interpretare il mondo</a:t>
            </a:r>
            <a:r>
              <a:rPr lang="it-IT" strike="noStrike">
                <a:solidFill>
                  <a:srgbClr val="000000"/>
                </a:solidFill>
                <a:latin typeface="Arial"/>
                <a:ea typeface="DejaVu Sans"/>
              </a:rPr>
              <a:t> </a:t>
            </a:r>
            <a:endParaRPr/>
          </a:p>
        </p:txBody>
      </p:sp>
      <p:sp>
        <p:nvSpPr>
          <p:cNvPr id="90" name="CustomShape 6"/>
          <p:cNvSpPr/>
          <p:nvPr/>
        </p:nvSpPr>
        <p:spPr>
          <a:xfrm>
            <a:off x="7272000" y="5544000"/>
            <a:ext cx="2512800" cy="153900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per validare il ragionamento (Toulmin)</a:t>
            </a:r>
            <a:r>
              <a:rPr lang="it-IT" strike="noStrike">
                <a:solidFill>
                  <a:srgbClr val="000000"/>
                </a:solidFill>
                <a:latin typeface="Arial"/>
                <a:ea typeface="DejaVu Sans"/>
              </a:rPr>
              <a:t> </a:t>
            </a:r>
            <a:endParaRPr/>
          </a:p>
        </p:txBody>
      </p:sp>
      <p:sp>
        <p:nvSpPr>
          <p:cNvPr id="91" name="CustomShape 7"/>
          <p:cNvSpPr/>
          <p:nvPr/>
        </p:nvSpPr>
        <p:spPr>
          <a:xfrm>
            <a:off x="576000" y="3384000"/>
            <a:ext cx="3885480" cy="861480"/>
          </a:xfrm>
          <a:prstGeom prst="rect">
            <a:avLst/>
          </a:prstGeom>
          <a:noFill/>
          <a:ln>
            <a:solidFill>
              <a:srgbClr val="000000"/>
            </a:solid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Didattica ipotesi, discussione, confronto ragionamenti</a:t>
            </a:r>
            <a:endParaRPr/>
          </a:p>
        </p:txBody>
      </p:sp>
      <p:sp>
        <p:nvSpPr>
          <p:cNvPr id="92" name="CustomShape 8"/>
          <p:cNvSpPr/>
          <p:nvPr/>
        </p:nvSpPr>
        <p:spPr>
          <a:xfrm>
            <a:off x="651600" y="2088000"/>
            <a:ext cx="7984080" cy="42300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Riferimenti metodologici-didattici del nostro Progetto</a:t>
            </a:r>
            <a:r>
              <a:rPr lang="it-IT" strike="noStrike">
                <a:solidFill>
                  <a:srgbClr val="000000"/>
                </a:solidFill>
                <a:latin typeface="Arial"/>
                <a:ea typeface="DejaVu Sans"/>
              </a:rPr>
              <a:t> </a:t>
            </a:r>
            <a:endParaRPr/>
          </a:p>
        </p:txBody>
      </p:sp>
      <p:sp>
        <p:nvSpPr>
          <p:cNvPr id="93" name="CustomShape 9"/>
          <p:cNvSpPr/>
          <p:nvPr/>
        </p:nvSpPr>
        <p:spPr>
          <a:xfrm>
            <a:off x="3240000" y="4680000"/>
            <a:ext cx="3020400" cy="861480"/>
          </a:xfrm>
          <a:prstGeom prst="rect">
            <a:avLst/>
          </a:prstGeom>
          <a:noFill/>
          <a:ln>
            <a:noFill/>
          </a:ln>
        </p:spPr>
        <p:style>
          <a:lnRef idx="0"/>
          <a:fillRef idx="0"/>
          <a:effectRef idx="0"/>
          <a:fontRef idx="minor"/>
        </p:style>
        <p:txBody>
          <a:bodyPr lIns="90000" rIns="90000" tIns="45000" bIns="45000"/>
          <a:p>
            <a:pPr algn="ctr">
              <a:lnSpc>
                <a:spcPct val="100000"/>
              </a:lnSpc>
            </a:pPr>
            <a:r>
              <a:rPr lang="it-IT" sz="2200" strike="noStrike">
                <a:solidFill>
                  <a:srgbClr val="000000"/>
                </a:solidFill>
                <a:latin typeface="Arial"/>
                <a:ea typeface="DejaVu Sans"/>
              </a:rPr>
              <a:t>Sviluppo dell'argomentazione</a:t>
            </a:r>
            <a:endParaRPr/>
          </a:p>
        </p:txBody>
      </p:sp>
      <p:sp>
        <p:nvSpPr>
          <p:cNvPr id="94" name="CustomShape 10"/>
          <p:cNvSpPr/>
          <p:nvPr/>
        </p:nvSpPr>
        <p:spPr>
          <a:xfrm>
            <a:off x="5040000" y="3296520"/>
            <a:ext cx="2733480" cy="1020960"/>
          </a:xfrm>
          <a:prstGeom prst="rect">
            <a:avLst/>
          </a:prstGeom>
          <a:noFill/>
          <a:ln>
            <a:solidFill>
              <a:srgbClr val="000000"/>
            </a:solid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 </a:t>
            </a:r>
            <a:r>
              <a:rPr lang="it-IT" sz="2200" strike="noStrike">
                <a:solidFill>
                  <a:srgbClr val="000000"/>
                </a:solidFill>
                <a:latin typeface="Arial"/>
                <a:ea typeface="DejaVu Sans"/>
              </a:rPr>
              <a:t>costruzione sociale</a:t>
            </a:r>
            <a:endParaRPr/>
          </a:p>
          <a:p>
            <a:r>
              <a:rPr lang="it-IT" sz="2200" strike="noStrike">
                <a:solidFill>
                  <a:srgbClr val="000000"/>
                </a:solidFill>
                <a:latin typeface="Arial"/>
                <a:ea typeface="DejaVu Sans"/>
              </a:rPr>
              <a:t> </a:t>
            </a:r>
            <a:r>
              <a:rPr lang="it-IT" sz="2200" strike="noStrike">
                <a:solidFill>
                  <a:srgbClr val="000000"/>
                </a:solidFill>
                <a:latin typeface="Arial"/>
                <a:ea typeface="DejaVu Sans"/>
              </a:rPr>
              <a:t>della conoscenza (Vigostskij)</a:t>
            </a:r>
            <a:r>
              <a:rPr lang="it-IT" strike="noStrike">
                <a:solidFill>
                  <a:srgbClr val="000000"/>
                </a:solidFill>
                <a:latin typeface="Arial"/>
                <a:ea typeface="DejaVu Sans"/>
              </a:rPr>
              <a:t> </a:t>
            </a:r>
            <a:endParaRPr/>
          </a:p>
        </p:txBody>
      </p:sp>
      <p:sp>
        <p:nvSpPr>
          <p:cNvPr id="95" name="Line 11"/>
          <p:cNvSpPr/>
          <p:nvPr/>
        </p:nvSpPr>
        <p:spPr>
          <a:xfrm flipH="1">
            <a:off x="1944000" y="5256000"/>
            <a:ext cx="1440000" cy="504000"/>
          </a:xfrm>
          <a:prstGeom prst="line">
            <a:avLst/>
          </a:prstGeom>
          <a:ln>
            <a:solidFill>
              <a:srgbClr val="000000"/>
            </a:solidFill>
            <a:tailEnd len="med" type="triangle" w="med"/>
          </a:ln>
        </p:spPr>
      </p:sp>
      <p:sp>
        <p:nvSpPr>
          <p:cNvPr id="96" name="Line 12"/>
          <p:cNvSpPr/>
          <p:nvPr/>
        </p:nvSpPr>
        <p:spPr>
          <a:xfrm>
            <a:off x="6120000" y="5256000"/>
            <a:ext cx="1152000" cy="432000"/>
          </a:xfrm>
          <a:prstGeom prst="line">
            <a:avLst/>
          </a:prstGeom>
          <a:ln>
            <a:solidFill>
              <a:srgbClr val="000000"/>
            </a:solidFill>
            <a:tailEnd len="med" type="triangle" w="med"/>
          </a:ln>
        </p:spPr>
      </p:sp>
      <p:sp>
        <p:nvSpPr>
          <p:cNvPr id="97" name="Line 13"/>
          <p:cNvSpPr/>
          <p:nvPr/>
        </p:nvSpPr>
        <p:spPr>
          <a:xfrm>
            <a:off x="4680000" y="4248000"/>
            <a:ext cx="0" cy="504000"/>
          </a:xfrm>
          <a:prstGeom prst="line">
            <a:avLst/>
          </a:prstGeom>
          <a:ln>
            <a:solidFill>
              <a:srgbClr val="000000"/>
            </a:solidFill>
            <a:tailEnd len="med" type="triangle" w="med"/>
          </a:ln>
        </p:spPr>
      </p:sp>
    </p:spTree>
  </p:cSld>
  <p:timing>
    <p:tnLst>
      <p:par>
        <p:cTn id="33" dur="indefinite" restart="never" nodeType="tmRoot">
          <p:childTnLst>
            <p:seq>
              <p:cTn id="34" nodeType="mainSeq">
                <p:childTnLst>
                  <p:par>
                    <p:cTn id="35" fill="freeze">
                      <p:stCondLst>
                        <p:cond delay="indefinite"/>
                      </p:stCondLst>
                      <p:childTnLst>
                        <p:par>
                          <p:cTn id="36" fill="freeze">
                            <p:stCondLst>
                              <p:cond delay="0"/>
                            </p:stCondLst>
                            <p:childTnLst>
                              <p:par>
                                <p:cTn id="37" nodeType="clickEffect" fill="hold" presetClass="entr" presetID="3" presetSubtype="10">
                                  <p:stCondLst>
                                    <p:cond delay="0"/>
                                  </p:stCondLst>
                                  <p:childTnLst>
                                    <p:set>
                                      <p:cBhvr>
                                        <p:cTn id="38" dur="1" fill="hold">
                                          <p:stCondLst>
                                            <p:cond delay="0"/>
                                          </p:stCondLst>
                                        </p:cTn>
                                        <p:tgtEl>
                                          <p:spTgt spid="85"/>
                                        </p:tgtEl>
                                        <p:attrNameLst>
                                          <p:attrName>style.visibility</p:attrName>
                                        </p:attrNameLst>
                                      </p:cBhvr>
                                      <p:to>
                                        <p:strVal val="visible"/>
                                      </p:to>
                                    </p:set>
                                    <p:animEffect filter="blinds(horizontal)" transition="in">
                                      <p:cBhvr additive="repl">
                                        <p:cTn id="39" dur="500"/>
                                        <p:tgtEl>
                                          <p:spTgt spid="85"/>
                                        </p:tgtEl>
                                      </p:cBhvr>
                                    </p:animEffect>
                                  </p:childTnLst>
                                </p:cTn>
                              </p:par>
                            </p:childTnLst>
                          </p:cTn>
                        </p:par>
                      </p:childTnLst>
                    </p:cTn>
                  </p:par>
                  <p:par>
                    <p:cTn id="40" fill="freeze">
                      <p:stCondLst>
                        <p:cond delay="indefinite"/>
                      </p:stCondLst>
                      <p:childTnLst>
                        <p:par>
                          <p:cTn id="41" fill="freeze">
                            <p:stCondLst>
                              <p:cond delay="0"/>
                            </p:stCondLst>
                            <p:childTnLst>
                              <p:par>
                                <p:cTn id="42" nodeType="clickEffect" fill="hold" presetClass="entr" presetID="3" presetSubtype="10">
                                  <p:stCondLst>
                                    <p:cond delay="0"/>
                                  </p:stCondLst>
                                  <p:childTnLst>
                                    <p:set>
                                      <p:cBhvr>
                                        <p:cTn id="43" dur="1" fill="hold">
                                          <p:stCondLst>
                                            <p:cond delay="0"/>
                                          </p:stCondLst>
                                        </p:cTn>
                                        <p:tgtEl>
                                          <p:spTgt spid="92"/>
                                        </p:tgtEl>
                                        <p:attrNameLst>
                                          <p:attrName>style.visibility</p:attrName>
                                        </p:attrNameLst>
                                      </p:cBhvr>
                                      <p:to>
                                        <p:strVal val="visible"/>
                                      </p:to>
                                    </p:set>
                                    <p:animEffect filter="blinds(horizontal)" transition="in">
                                      <p:cBhvr additive="repl">
                                        <p:cTn id="44" dur="500"/>
                                        <p:tgtEl>
                                          <p:spTgt spid="92"/>
                                        </p:tgtEl>
                                      </p:cBhvr>
                                    </p:animEffect>
                                  </p:childTnLst>
                                </p:cTn>
                              </p:par>
                            </p:childTnLst>
                          </p:cTn>
                        </p:par>
                      </p:childTnLst>
                    </p:cTn>
                  </p:par>
                  <p:par>
                    <p:cTn id="45" fill="freeze">
                      <p:stCondLst>
                        <p:cond delay="indefinite"/>
                      </p:stCondLst>
                      <p:childTnLst>
                        <p:par>
                          <p:cTn id="46" fill="freeze">
                            <p:stCondLst>
                              <p:cond delay="0"/>
                            </p:stCondLst>
                            <p:childTnLst>
                              <p:par>
                                <p:cTn id="47" nodeType="clickEffect" fill="hold" presetClass="entr" presetID="1">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nodeType="withEffect" fill="hold" presetClass="entr" presetID="1">
                                  <p:stCondLst>
                                    <p:cond delay="0"/>
                                  </p:stCondLst>
                                  <p:childTnLst>
                                    <p:set>
                                      <p:cBhvr>
                                        <p:cTn id="50" dur="1" fill="hold">
                                          <p:stCondLst>
                                            <p:cond delay="0"/>
                                          </p:stCondLst>
                                        </p:cTn>
                                        <p:tgtEl>
                                          <p:spTgt spid="88"/>
                                        </p:tgtEl>
                                        <p:attrNameLst>
                                          <p:attrName>style.visibility</p:attrName>
                                        </p:attrNameLst>
                                      </p:cBhvr>
                                      <p:to>
                                        <p:strVal val="visible"/>
                                      </p:to>
                                    </p:set>
                                  </p:childTnLst>
                                </p:cTn>
                              </p:par>
                            </p:childTnLst>
                          </p:cTn>
                        </p:par>
                      </p:childTnLst>
                    </p:cTn>
                  </p:par>
                  <p:par>
                    <p:cTn id="51" fill="freeze">
                      <p:stCondLst>
                        <p:cond delay="indefinite"/>
                      </p:stCondLst>
                      <p:childTnLst>
                        <p:par>
                          <p:cTn id="52" fill="freeze">
                            <p:stCondLst>
                              <p:cond delay="0"/>
                            </p:stCondLst>
                            <p:childTnLst>
                              <p:par>
                                <p:cTn id="53" nodeType="clickEffect" fill="hold" presetClass="entr" presetID="1">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nodeType="withEffect" fill="hold" presetClass="entr" presetID="1">
                                  <p:stCondLst>
                                    <p:cond delay="0"/>
                                  </p:stCondLst>
                                  <p:childTnLst>
                                    <p:set>
                                      <p:cBhvr>
                                        <p:cTn id="56" dur="1" fill="hold">
                                          <p:stCondLst>
                                            <p:cond delay="0"/>
                                          </p:stCondLst>
                                        </p:cTn>
                                        <p:tgtEl>
                                          <p:spTgt spid="94"/>
                                        </p:tgtEl>
                                        <p:attrNameLst>
                                          <p:attrName>style.visibility</p:attrName>
                                        </p:attrNameLst>
                                      </p:cBhvr>
                                      <p:to>
                                        <p:strVal val="visible"/>
                                      </p:to>
                                    </p:set>
                                  </p:childTnLst>
                                </p:cTn>
                              </p:par>
                            </p:childTnLst>
                          </p:cTn>
                        </p:par>
                      </p:childTnLst>
                    </p:cTn>
                  </p:par>
                  <p:par>
                    <p:cTn id="57" fill="freeze">
                      <p:stCondLst>
                        <p:cond delay="indefinite"/>
                      </p:stCondLst>
                      <p:childTnLst>
                        <p:par>
                          <p:cTn id="58" fill="freeze">
                            <p:stCondLst>
                              <p:cond delay="0"/>
                            </p:stCondLst>
                            <p:childTnLst>
                              <p:par>
                                <p:cTn id="59" nodeType="clickEffect" fill="hold" presetClass="entr" presetID="1">
                                  <p:stCondLst>
                                    <p:cond delay="0"/>
                                  </p:stCondLst>
                                  <p:childTnLst>
                                    <p:set>
                                      <p:cBhvr>
                                        <p:cTn id="60" dur="1" fill="hold">
                                          <p:stCondLst>
                                            <p:cond delay="0"/>
                                          </p:stCondLst>
                                        </p:cTn>
                                        <p:tgtEl>
                                          <p:spTgt spid="97"/>
                                        </p:tgtEl>
                                        <p:attrNameLst>
                                          <p:attrName>style.visibility</p:attrName>
                                        </p:attrNameLst>
                                      </p:cBhvr>
                                      <p:to>
                                        <p:strVal val="visible"/>
                                      </p:to>
                                    </p:set>
                                  </p:childTnLst>
                                </p:cTn>
                              </p:par>
                            </p:childTnLst>
                          </p:cTn>
                        </p:par>
                      </p:childTnLst>
                    </p:cTn>
                  </p:par>
                  <p:par>
                    <p:cTn id="61" fill="freeze">
                      <p:stCondLst>
                        <p:cond delay="indefinite"/>
                      </p:stCondLst>
                      <p:childTnLst>
                        <p:par>
                          <p:cTn id="62" fill="freeze">
                            <p:stCondLst>
                              <p:cond delay="0"/>
                            </p:stCondLst>
                            <p:childTnLst>
                              <p:par>
                                <p:cTn id="63" nodeType="clickEffect" fill="hold" presetClass="entr" presetID="3" presetSubtype="10">
                                  <p:stCondLst>
                                    <p:cond delay="0"/>
                                  </p:stCondLst>
                                  <p:childTnLst>
                                    <p:set>
                                      <p:cBhvr>
                                        <p:cTn id="64" dur="1" fill="hold">
                                          <p:stCondLst>
                                            <p:cond delay="0"/>
                                          </p:stCondLst>
                                        </p:cTn>
                                        <p:tgtEl>
                                          <p:spTgt spid="93"/>
                                        </p:tgtEl>
                                        <p:attrNameLst>
                                          <p:attrName>style.visibility</p:attrName>
                                        </p:attrNameLst>
                                      </p:cBhvr>
                                      <p:to>
                                        <p:strVal val="visible"/>
                                      </p:to>
                                    </p:set>
                                    <p:animEffect filter="blinds(horizontal)" transition="in">
                                      <p:cBhvr additive="repl">
                                        <p:cTn id="65" dur="500"/>
                                        <p:tgtEl>
                                          <p:spTgt spid="93"/>
                                        </p:tgtEl>
                                      </p:cBhvr>
                                    </p:animEffect>
                                  </p:childTnLst>
                                </p:cTn>
                              </p:par>
                            </p:childTnLst>
                          </p:cTn>
                        </p:par>
                      </p:childTnLst>
                    </p:cTn>
                  </p:par>
                  <p:par>
                    <p:cTn id="66" fill="freeze">
                      <p:stCondLst>
                        <p:cond delay="indefinite"/>
                      </p:stCondLst>
                      <p:childTnLst>
                        <p:par>
                          <p:cTn id="67" fill="freeze">
                            <p:stCondLst>
                              <p:cond delay="0"/>
                            </p:stCondLst>
                            <p:childTnLst>
                              <p:par>
                                <p:cTn id="68" nodeType="clickEffect" fill="hold" presetClass="entr" presetID="1">
                                  <p:stCondLst>
                                    <p:cond delay="0"/>
                                  </p:stCondLst>
                                  <p:childTnLst>
                                    <p:set>
                                      <p:cBhvr>
                                        <p:cTn id="69" dur="1" fill="hold">
                                          <p:stCondLst>
                                            <p:cond delay="0"/>
                                          </p:stCondLst>
                                        </p:cTn>
                                        <p:tgtEl>
                                          <p:spTgt spid="89"/>
                                        </p:tgtEl>
                                        <p:attrNameLst>
                                          <p:attrName>style.visibility</p:attrName>
                                        </p:attrNameLst>
                                      </p:cBhvr>
                                      <p:to>
                                        <p:strVal val="visible"/>
                                      </p:to>
                                    </p:set>
                                  </p:childTnLst>
                                </p:cTn>
                              </p:par>
                              <p:par>
                                <p:cTn id="70" nodeType="withEffect" fill="hold" presetClass="entr" presetID="1">
                                  <p:stCondLst>
                                    <p:cond delay="0"/>
                                  </p:stCondLst>
                                  <p:childTnLst>
                                    <p:set>
                                      <p:cBhvr>
                                        <p:cTn id="71" dur="1" fill="hold">
                                          <p:stCondLst>
                                            <p:cond delay="0"/>
                                          </p:stCondLst>
                                        </p:cTn>
                                        <p:tgtEl>
                                          <p:spTgt spid="95"/>
                                        </p:tgtEl>
                                        <p:attrNameLst>
                                          <p:attrName>style.visibility</p:attrName>
                                        </p:attrNameLst>
                                      </p:cBhvr>
                                      <p:to>
                                        <p:strVal val="visible"/>
                                      </p:to>
                                    </p:set>
                                  </p:childTnLst>
                                </p:cTn>
                              </p:par>
                            </p:childTnLst>
                          </p:cTn>
                        </p:par>
                      </p:childTnLst>
                    </p:cTn>
                  </p:par>
                  <p:par>
                    <p:cTn id="72" fill="freeze">
                      <p:stCondLst>
                        <p:cond delay="indefinite"/>
                      </p:stCondLst>
                      <p:childTnLst>
                        <p:par>
                          <p:cTn id="73" fill="freeze">
                            <p:stCondLst>
                              <p:cond delay="0"/>
                            </p:stCondLst>
                            <p:childTnLst>
                              <p:par>
                                <p:cTn id="74" nodeType="clickEffect" fill="hold" presetClass="entr" presetID="1">
                                  <p:stCondLst>
                                    <p:cond delay="0"/>
                                  </p:stCondLst>
                                  <p:childTnLst>
                                    <p:set>
                                      <p:cBhvr>
                                        <p:cTn id="75" dur="1" fill="hold">
                                          <p:stCondLst>
                                            <p:cond delay="0"/>
                                          </p:stCondLst>
                                        </p:cTn>
                                        <p:tgtEl>
                                          <p:spTgt spid="90"/>
                                        </p:tgtEl>
                                        <p:attrNameLst>
                                          <p:attrName>style.visibility</p:attrName>
                                        </p:attrNameLst>
                                      </p:cBhvr>
                                      <p:to>
                                        <p:strVal val="visible"/>
                                      </p:to>
                                    </p:set>
                                  </p:childTnLst>
                                </p:cTn>
                              </p:par>
                              <p:par>
                                <p:cTn id="76" nodeType="withEffect" fill="hold" presetClass="entr" presetID="1">
                                  <p:stCondLst>
                                    <p:cond delay="0"/>
                                  </p:stCondLst>
                                  <p:childTnLst>
                                    <p:set>
                                      <p:cBhvr>
                                        <p:cTn id="77" dur="1" fill="hold">
                                          <p:stCondLst>
                                            <p:cond delay="0"/>
                                          </p:stCondLst>
                                        </p:cTn>
                                        <p:tgtEl>
                                          <p:spTgt spid="96"/>
                                        </p:tgtEl>
                                        <p:attrNameLst>
                                          <p:attrName>style.visibility</p:attrName>
                                        </p:attrNameLst>
                                      </p:cBhvr>
                                      <p:to>
                                        <p:strVal val="visible"/>
                                      </p:to>
                                    </p:set>
                                  </p:childTnLst>
                                </p:cTn>
                              </p:par>
                            </p:childTnLst>
                          </p:cTn>
                        </p:par>
                      </p:childTnLst>
                    </p:cTn>
                  </p:par>
                  <p:par>
                    <p:cTn id="78" fill="freeze">
                      <p:stCondLst>
                        <p:cond delay="indefinite"/>
                      </p:stCondLst>
                      <p:childTnLst>
                        <p:par>
                          <p:cTn id="79" fill="freeze">
                            <p:stCondLst>
                              <p:cond delay="0"/>
                            </p:stCondLst>
                            <p:childTnLst>
                              <p:par>
                                <p:cTn id="80" nodeType="clickEffect" fill="hold" presetClass="entr" presetID="3" presetSubtype="10">
                                  <p:stCondLst>
                                    <p:cond delay="0"/>
                                  </p:stCondLst>
                                  <p:childTnLst>
                                    <p:set>
                                      <p:cBhvr>
                                        <p:cTn id="81" dur="1" fill="hold">
                                          <p:stCondLst>
                                            <p:cond delay="0"/>
                                          </p:stCondLst>
                                        </p:cTn>
                                        <p:tgtEl>
                                          <p:spTgt spid="87"/>
                                        </p:tgtEl>
                                        <p:attrNameLst>
                                          <p:attrName>style.visibility</p:attrName>
                                        </p:attrNameLst>
                                      </p:cBhvr>
                                      <p:to>
                                        <p:strVal val="visible"/>
                                      </p:to>
                                    </p:set>
                                    <p:animEffect filter="blinds(horizontal)" transition="in">
                                      <p:cBhvr additive="repl">
                                        <p:cTn id="82" dur="500"/>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CustomShape 1"/>
          <p:cNvSpPr/>
          <p:nvPr/>
        </p:nvSpPr>
        <p:spPr>
          <a:xfrm>
            <a:off x="1800000" y="432000"/>
            <a:ext cx="6330960" cy="569160"/>
          </a:xfrm>
          <a:prstGeom prst="rect">
            <a:avLst/>
          </a:prstGeom>
          <a:solidFill>
            <a:srgbClr val="ffff99"/>
          </a:solidFill>
          <a:ln>
            <a:noFill/>
          </a:ln>
        </p:spPr>
        <p:style>
          <a:lnRef idx="0"/>
          <a:fillRef idx="0"/>
          <a:effectRef idx="0"/>
          <a:fontRef idx="minor"/>
        </p:style>
        <p:txBody>
          <a:bodyPr lIns="90000" rIns="90000" tIns="45000" bIns="45000"/>
          <a:p>
            <a:pPr algn="ctr">
              <a:lnSpc>
                <a:spcPct val="100000"/>
              </a:lnSpc>
            </a:pPr>
            <a:r>
              <a:rPr lang="it-IT" sz="2400" strike="noStrike">
                <a:solidFill>
                  <a:srgbClr val="000000"/>
                </a:solidFill>
                <a:latin typeface="Arial"/>
                <a:ea typeface="DejaVu Sans"/>
              </a:rPr>
              <a:t>Razionalità diverse in “Ombre”</a:t>
            </a:r>
            <a:endParaRPr/>
          </a:p>
        </p:txBody>
      </p:sp>
      <p:pic>
        <p:nvPicPr>
          <p:cNvPr id="99" name="" descr=""/>
          <p:cNvPicPr/>
          <p:nvPr/>
        </p:nvPicPr>
        <p:blipFill>
          <a:blip r:embed="rId1"/>
          <a:stretch/>
        </p:blipFill>
        <p:spPr>
          <a:xfrm>
            <a:off x="4823280" y="3935880"/>
            <a:ext cx="5031000" cy="2608200"/>
          </a:xfrm>
          <a:prstGeom prst="rect">
            <a:avLst/>
          </a:prstGeom>
          <a:ln>
            <a:noFill/>
          </a:ln>
        </p:spPr>
      </p:pic>
      <p:pic>
        <p:nvPicPr>
          <p:cNvPr id="100" name="" descr=""/>
          <p:cNvPicPr/>
          <p:nvPr/>
        </p:nvPicPr>
        <p:blipFill>
          <a:blip r:embed="rId2"/>
          <a:stretch/>
        </p:blipFill>
        <p:spPr>
          <a:xfrm>
            <a:off x="434880" y="1080000"/>
            <a:ext cx="4240080" cy="2541240"/>
          </a:xfrm>
          <a:prstGeom prst="rect">
            <a:avLst/>
          </a:prstGeom>
          <a:ln>
            <a:noFill/>
          </a:ln>
        </p:spPr>
      </p:pic>
      <p:sp>
        <p:nvSpPr>
          <p:cNvPr id="101" name="CustomShape 2"/>
          <p:cNvSpPr/>
          <p:nvPr/>
        </p:nvSpPr>
        <p:spPr>
          <a:xfrm>
            <a:off x="5328000" y="1234080"/>
            <a:ext cx="4455360" cy="2360880"/>
          </a:xfrm>
          <a:prstGeom prst="rect">
            <a:avLst/>
          </a:prstGeom>
          <a:noFill/>
          <a:ln>
            <a:noFill/>
          </a:ln>
        </p:spPr>
        <p:style>
          <a:lnRef idx="0"/>
          <a:fillRef idx="0"/>
          <a:effectRef idx="0"/>
          <a:fontRef idx="minor"/>
        </p:style>
        <p:txBody>
          <a:bodyPr lIns="90000" rIns="90000" tIns="45000" bIns="45000"/>
          <a:p>
            <a:r>
              <a:rPr lang="it-IT" sz="2800" strike="noStrike">
                <a:solidFill>
                  <a:srgbClr val="000000"/>
                </a:solidFill>
                <a:latin typeface="Arial"/>
                <a:ea typeface="DejaVu Sans"/>
              </a:rPr>
              <a:t>Razionalità finalistica dare un senso al fenomeno attribuendo una finalità/personalizzando.</a:t>
            </a:r>
            <a:endParaRPr/>
          </a:p>
        </p:txBody>
      </p:sp>
      <p:sp>
        <p:nvSpPr>
          <p:cNvPr id="102" name="CustomShape 3"/>
          <p:cNvSpPr/>
          <p:nvPr/>
        </p:nvSpPr>
        <p:spPr>
          <a:xfrm>
            <a:off x="431280" y="4032000"/>
            <a:ext cx="4383360" cy="2025360"/>
          </a:xfrm>
          <a:prstGeom prst="rect">
            <a:avLst/>
          </a:prstGeom>
          <a:noFill/>
          <a:ln>
            <a:noFill/>
          </a:ln>
        </p:spPr>
        <p:style>
          <a:lnRef idx="0"/>
          <a:fillRef idx="0"/>
          <a:effectRef idx="0"/>
          <a:fontRef idx="minor"/>
        </p:style>
        <p:txBody>
          <a:bodyPr lIns="90000" rIns="90000" tIns="45000" bIns="45000"/>
          <a:p>
            <a:r>
              <a:rPr lang="it-IT" sz="2800" strike="noStrike">
                <a:solidFill>
                  <a:srgbClr val="000000"/>
                </a:solidFill>
                <a:latin typeface="Arial"/>
                <a:ea typeface="DejaVu Sans"/>
              </a:rPr>
              <a:t>Razionalità immanente al fenomeno (causale): spiegarlo senza oltrepassi alla ricerca di un senso ulteriore.</a:t>
            </a:r>
            <a:endParaRPr/>
          </a:p>
        </p:txBody>
      </p:sp>
      <p:sp>
        <p:nvSpPr>
          <p:cNvPr id="103" name="CustomShape 4"/>
          <p:cNvSpPr/>
          <p:nvPr/>
        </p:nvSpPr>
        <p:spPr>
          <a:xfrm>
            <a:off x="3672000" y="1224000"/>
            <a:ext cx="1433520" cy="642960"/>
          </a:xfrm>
          <a:prstGeom prst="wedgeRoundRectCallout">
            <a:avLst>
              <a:gd name="adj1" fmla="val -20833"/>
              <a:gd name="adj2" fmla="val 62500"/>
              <a:gd name="adj3" fmla="val 16667"/>
            </a:avLst>
          </a:prstGeom>
          <a:solidFill>
            <a:srgbClr val="ffffff"/>
          </a:solidFill>
          <a:ln>
            <a:solidFill>
              <a:srgbClr val="3465a4"/>
            </a:solidFill>
          </a:ln>
        </p:spPr>
        <p:style>
          <a:lnRef idx="0"/>
          <a:fillRef idx="0"/>
          <a:effectRef idx="0"/>
          <a:fontRef idx="minor"/>
        </p:style>
        <p:txBody>
          <a:bodyPr wrap="none" lIns="90000" rIns="90000" tIns="45000" bIns="45000" anchor="ctr"/>
          <a:p>
            <a:pPr algn="ctr">
              <a:lnSpc>
                <a:spcPct val="100000"/>
              </a:lnSpc>
            </a:pPr>
            <a:r>
              <a:rPr lang="it-IT" strike="noStrike">
                <a:solidFill>
                  <a:srgbClr val="000000"/>
                </a:solidFill>
                <a:latin typeface="Arial"/>
                <a:ea typeface="DejaVu Sans"/>
              </a:rPr>
              <a:t>La mia ombra</a:t>
            </a:r>
            <a:endParaRPr/>
          </a:p>
          <a:p>
            <a:pPr algn="ctr">
              <a:lnSpc>
                <a:spcPct val="100000"/>
              </a:lnSpc>
            </a:pPr>
            <a:r>
              <a:rPr lang="it-IT" strike="noStrike">
                <a:solidFill>
                  <a:srgbClr val="000000"/>
                </a:solidFill>
                <a:latin typeface="Arial"/>
                <a:ea typeface="DejaVu Sans"/>
              </a:rPr>
              <a:t>mi aiuta</a:t>
            </a:r>
            <a:endParaRPr/>
          </a:p>
        </p:txBody>
      </p:sp>
      <p:sp>
        <p:nvSpPr>
          <p:cNvPr id="104" name="CustomShape 5"/>
          <p:cNvSpPr/>
          <p:nvPr/>
        </p:nvSpPr>
        <p:spPr>
          <a:xfrm>
            <a:off x="7200000" y="4032360"/>
            <a:ext cx="2084040" cy="786960"/>
          </a:xfrm>
          <a:prstGeom prst="wedgeRoundRectCallout">
            <a:avLst>
              <a:gd name="adj1" fmla="val -20833"/>
              <a:gd name="adj2" fmla="val 62500"/>
              <a:gd name="adj3" fmla="val 16667"/>
            </a:avLst>
          </a:prstGeom>
          <a:solidFill>
            <a:srgbClr val="ffffff"/>
          </a:solidFill>
          <a:ln>
            <a:solidFill>
              <a:srgbClr val="3465a4"/>
            </a:solidFill>
          </a:ln>
        </p:spPr>
        <p:style>
          <a:lnRef idx="0"/>
          <a:fillRef idx="0"/>
          <a:effectRef idx="0"/>
          <a:fontRef idx="minor"/>
        </p:style>
        <p:txBody>
          <a:bodyPr wrap="none" lIns="90000" rIns="90000" tIns="45000" bIns="45000" anchor="ctr"/>
          <a:p>
            <a:pPr>
              <a:lnSpc>
                <a:spcPct val="100000"/>
              </a:lnSpc>
            </a:pPr>
            <a:r>
              <a:rPr lang="it-IT" strike="noStrike">
                <a:solidFill>
                  <a:srgbClr val="000000"/>
                </a:solidFill>
                <a:latin typeface="Arial"/>
                <a:ea typeface="DejaVu Sans"/>
              </a:rPr>
              <a:t>Come faccio a fare </a:t>
            </a:r>
            <a:endParaRPr/>
          </a:p>
          <a:p>
            <a:pPr>
              <a:lnSpc>
                <a:spcPct val="100000"/>
              </a:lnSpc>
            </a:pPr>
            <a:r>
              <a:rPr lang="it-IT" strike="noStrike">
                <a:solidFill>
                  <a:srgbClr val="000000"/>
                </a:solidFill>
                <a:latin typeface="Arial"/>
                <a:ea typeface="DejaVu Sans"/>
              </a:rPr>
              <a:t>questa cosa nera?</a:t>
            </a:r>
            <a:endParaRPr/>
          </a:p>
        </p:txBody>
      </p:sp>
    </p:spTree>
  </p:cSld>
  <p:timing>
    <p:tnLst>
      <p:par>
        <p:cTn id="83" dur="indefinite" restart="never" nodeType="tmRoot">
          <p:childTnLst>
            <p:seq>
              <p:cTn id="84" nodeType="mainSeq">
                <p:childTnLst>
                  <p:par>
                    <p:cTn id="85" fill="freeze">
                      <p:stCondLst>
                        <p:cond delay="indefinite"/>
                      </p:stCondLst>
                      <p:childTnLst>
                        <p:par>
                          <p:cTn id="86" fill="freeze">
                            <p:stCondLst>
                              <p:cond delay="0"/>
                            </p:stCondLst>
                            <p:childTnLst>
                              <p:par>
                                <p:cTn id="87" nodeType="clickEffect" fill="hold" presetClass="entr" presetID="3" presetSubtype="10">
                                  <p:stCondLst>
                                    <p:cond delay="0"/>
                                  </p:stCondLst>
                                  <p:childTnLst>
                                    <p:set>
                                      <p:cBhvr>
                                        <p:cTn id="88" dur="1" fill="hold">
                                          <p:stCondLst>
                                            <p:cond delay="0"/>
                                          </p:stCondLst>
                                        </p:cTn>
                                        <p:tgtEl>
                                          <p:spTgt spid="101"/>
                                        </p:tgtEl>
                                        <p:attrNameLst>
                                          <p:attrName>style.visibility</p:attrName>
                                        </p:attrNameLst>
                                      </p:cBhvr>
                                      <p:to>
                                        <p:strVal val="visible"/>
                                      </p:to>
                                    </p:set>
                                    <p:animEffect filter="blinds(horizontal)" transition="in">
                                      <p:cBhvr additive="repl">
                                        <p:cTn id="89" dur="500"/>
                                        <p:tgtEl>
                                          <p:spTgt spid="101"/>
                                        </p:tgtEl>
                                      </p:cBhvr>
                                    </p:animEffect>
                                  </p:childTnLst>
                                </p:cTn>
                              </p:par>
                            </p:childTnLst>
                          </p:cTn>
                        </p:par>
                      </p:childTnLst>
                    </p:cTn>
                  </p:par>
                  <p:par>
                    <p:cTn id="90" fill="freeze">
                      <p:stCondLst>
                        <p:cond delay="indefinite"/>
                      </p:stCondLst>
                      <p:childTnLst>
                        <p:par>
                          <p:cTn id="91" fill="freeze">
                            <p:stCondLst>
                              <p:cond delay="0"/>
                            </p:stCondLst>
                            <p:childTnLst>
                              <p:par>
                                <p:cTn id="92" nodeType="clickEffect" fill="hold" presetClass="entr" presetID="3" presetSubtype="10">
                                  <p:stCondLst>
                                    <p:cond delay="0"/>
                                  </p:stCondLst>
                                  <p:childTnLst>
                                    <p:set>
                                      <p:cBhvr>
                                        <p:cTn id="93" dur="1" fill="hold">
                                          <p:stCondLst>
                                            <p:cond delay="0"/>
                                          </p:stCondLst>
                                        </p:cTn>
                                        <p:tgtEl>
                                          <p:spTgt spid="102"/>
                                        </p:tgtEl>
                                        <p:attrNameLst>
                                          <p:attrName>style.visibility</p:attrName>
                                        </p:attrNameLst>
                                      </p:cBhvr>
                                      <p:to>
                                        <p:strVal val="visible"/>
                                      </p:to>
                                    </p:set>
                                    <p:animEffect filter="blinds(horizontal)" transition="in">
                                      <p:cBhvr additive="repl">
                                        <p:cTn id="94" dur="500"/>
                                        <p:tgtEl>
                                          <p:spTgt spid="1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CustomShape 1"/>
          <p:cNvSpPr/>
          <p:nvPr/>
        </p:nvSpPr>
        <p:spPr>
          <a:xfrm>
            <a:off x="792360" y="628920"/>
            <a:ext cx="8201160" cy="876600"/>
          </a:xfrm>
          <a:prstGeom prst="rect">
            <a:avLst/>
          </a:prstGeom>
          <a:noFill/>
          <a:ln>
            <a:noFill/>
          </a:ln>
        </p:spPr>
        <p:style>
          <a:lnRef idx="0"/>
          <a:fillRef idx="0"/>
          <a:effectRef idx="0"/>
          <a:fontRef idx="minor"/>
        </p:style>
      </p:sp>
      <p:sp>
        <p:nvSpPr>
          <p:cNvPr id="106" name="CustomShape 2"/>
          <p:cNvSpPr/>
          <p:nvPr/>
        </p:nvSpPr>
        <p:spPr>
          <a:xfrm>
            <a:off x="504000" y="648360"/>
            <a:ext cx="9140400" cy="1364040"/>
          </a:xfrm>
          <a:prstGeom prst="rect">
            <a:avLst/>
          </a:prstGeom>
          <a:solidFill>
            <a:srgbClr val="ffff99"/>
          </a:solidFill>
          <a:ln>
            <a:noFill/>
          </a:ln>
        </p:spPr>
        <p:style>
          <a:lnRef idx="0"/>
          <a:fillRef idx="0"/>
          <a:effectRef idx="0"/>
          <a:fontRef idx="minor"/>
        </p:style>
        <p:txBody>
          <a:bodyPr lIns="90000" rIns="90000" tIns="45000" bIns="45000"/>
          <a:p>
            <a:pPr>
              <a:lnSpc>
                <a:spcPct val="100000"/>
              </a:lnSpc>
            </a:pPr>
            <a:r>
              <a:rPr b="1" lang="it-IT" sz="2800" strike="noStrike">
                <a:solidFill>
                  <a:srgbClr val="000000"/>
                </a:solidFill>
                <a:latin typeface="Arial"/>
                <a:ea typeface="DejaVu Sans"/>
              </a:rPr>
              <a:t>Avviare il percorso senza connotarlo a livello disciplinare, neanche inconsapevolmente, per attribuire pari dignità a tutti i ragionamenti</a:t>
            </a:r>
            <a:endParaRPr/>
          </a:p>
        </p:txBody>
      </p:sp>
      <p:sp>
        <p:nvSpPr>
          <p:cNvPr id="107" name="CustomShape 3"/>
          <p:cNvSpPr/>
          <p:nvPr/>
        </p:nvSpPr>
        <p:spPr>
          <a:xfrm>
            <a:off x="6194520" y="5156640"/>
            <a:ext cx="3377520" cy="1103400"/>
          </a:xfrm>
          <a:prstGeom prst="rect">
            <a:avLst/>
          </a:prstGeom>
          <a:noFill/>
          <a:ln>
            <a:noFill/>
          </a:ln>
        </p:spPr>
        <p:style>
          <a:lnRef idx="0"/>
          <a:fillRef idx="0"/>
          <a:effectRef idx="0"/>
          <a:fontRef idx="minor"/>
        </p:style>
      </p:sp>
      <p:sp>
        <p:nvSpPr>
          <p:cNvPr id="108" name="CustomShape 4"/>
          <p:cNvSpPr/>
          <p:nvPr/>
        </p:nvSpPr>
        <p:spPr>
          <a:xfrm>
            <a:off x="720000" y="2880000"/>
            <a:ext cx="8204040" cy="2725560"/>
          </a:xfrm>
          <a:prstGeom prst="rect">
            <a:avLst/>
          </a:prstGeom>
          <a:noFill/>
          <a:ln>
            <a:noFill/>
          </a:ln>
        </p:spPr>
        <p:style>
          <a:lnRef idx="0"/>
          <a:fillRef idx="0"/>
          <a:effectRef idx="0"/>
          <a:fontRef idx="minor"/>
        </p:style>
        <p:txBody>
          <a:bodyPr lIns="90000" rIns="90000" tIns="45000" bIns="45000"/>
          <a:p>
            <a:pPr>
              <a:lnSpc>
                <a:spcPct val="100000"/>
              </a:lnSpc>
              <a:buFont typeface="StarSymbol"/>
              <a:buChar char="l"/>
            </a:pPr>
            <a:r>
              <a:rPr lang="it-IT" sz="2400" strike="noStrike">
                <a:solidFill>
                  <a:srgbClr val="000000"/>
                </a:solidFill>
                <a:latin typeface="Arial"/>
                <a:ea typeface="Arial"/>
              </a:rPr>
              <a:t>Gli insegnanti del team propongono consegne in ambito matematico scientifico e in ambito linguistico storico</a:t>
            </a:r>
            <a:endParaRPr/>
          </a:p>
          <a:p>
            <a:pPr>
              <a:lnSpc>
                <a:spcPct val="100000"/>
              </a:lnSpc>
            </a:pPr>
            <a:endParaRPr/>
          </a:p>
          <a:p>
            <a:pPr>
              <a:lnSpc>
                <a:spcPct val="100000"/>
              </a:lnSpc>
              <a:buFont typeface="StarSymbol"/>
              <a:buChar char="l"/>
            </a:pPr>
            <a:r>
              <a:rPr lang="it-IT" sz="2400" strike="noStrike">
                <a:solidFill>
                  <a:srgbClr val="000000"/>
                </a:solidFill>
                <a:latin typeface="Arial"/>
                <a:ea typeface="DejaVu Sans"/>
              </a:rPr>
              <a:t>Si alternano consegne che orientano verso lo sviluppo di un tipo di razionalità a consegne “neutre” in cui si evidenzia maggiormente lo stile cognitivo dei bambini, le modalità in cui esercitano la loro razionalità </a:t>
            </a:r>
            <a:endParaRPr/>
          </a:p>
        </p:txBody>
      </p:sp>
    </p:spTree>
  </p:cSld>
  <p:timing>
    <p:tnLst>
      <p:par>
        <p:cTn id="95" dur="indefinite" restart="never" nodeType="tmRoot">
          <p:childTnLst>
            <p:seq>
              <p:cTn id="96"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9" name="CustomShape 1"/>
          <p:cNvSpPr/>
          <p:nvPr/>
        </p:nvSpPr>
        <p:spPr>
          <a:xfrm>
            <a:off x="576000" y="504720"/>
            <a:ext cx="8636400" cy="57996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400" strike="noStrike">
                <a:solidFill>
                  <a:srgbClr val="000000"/>
                </a:solidFill>
                <a:latin typeface="Arial"/>
                <a:ea typeface="DejaVu Sans"/>
              </a:rPr>
              <a:t>Avvio “aspecifico”: per esempio dalle paure dei bambini</a:t>
            </a:r>
            <a:endParaRPr/>
          </a:p>
          <a:p>
            <a:pPr>
              <a:lnSpc>
                <a:spcPct val="100000"/>
              </a:lnSpc>
            </a:pPr>
            <a:endParaRPr/>
          </a:p>
        </p:txBody>
      </p:sp>
      <p:sp>
        <p:nvSpPr>
          <p:cNvPr id="110" name="CustomShape 2"/>
          <p:cNvSpPr/>
          <p:nvPr/>
        </p:nvSpPr>
        <p:spPr>
          <a:xfrm>
            <a:off x="652680" y="1512000"/>
            <a:ext cx="8776440" cy="1422720"/>
          </a:xfrm>
          <a:prstGeom prst="rect">
            <a:avLst/>
          </a:prstGeom>
          <a:solidFill>
            <a:srgbClr val="ffff66"/>
          </a:solid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Emerge il contrasto buio che nasconde/luce che svela </a:t>
            </a:r>
            <a:r>
              <a:rPr lang="it-IT" sz="2200" strike="noStrike">
                <a:solidFill>
                  <a:srgbClr val="000000"/>
                </a:solidFill>
                <a:latin typeface="Arial"/>
                <a:ea typeface="DejaVu Sans"/>
              </a:rPr>
              <a:t>e il fatto che l'ombra, viso senza tratti, come le maschere e i clown, fa paura;  dalla necessità di conoscere le ombre la consegna di Lia:</a:t>
            </a:r>
            <a:r>
              <a:rPr b="1" lang="it-IT" sz="2200" strike="noStrike">
                <a:solidFill>
                  <a:srgbClr val="000000"/>
                </a:solidFill>
                <a:latin typeface="Arial"/>
                <a:ea typeface="DejaVu Sans"/>
              </a:rPr>
              <a:t> “conosciamo la nostra ombra”.</a:t>
            </a:r>
            <a:endParaRPr/>
          </a:p>
        </p:txBody>
      </p:sp>
      <p:sp>
        <p:nvSpPr>
          <p:cNvPr id="111" name="CustomShape 3"/>
          <p:cNvSpPr/>
          <p:nvPr/>
        </p:nvSpPr>
        <p:spPr>
          <a:xfrm>
            <a:off x="360000" y="3528000"/>
            <a:ext cx="9280440" cy="2733120"/>
          </a:xfrm>
          <a:prstGeom prst="rect">
            <a:avLst/>
          </a:prstGeom>
          <a:noFill/>
          <a:ln>
            <a:noFill/>
          </a:ln>
        </p:spPr>
        <p:style>
          <a:lnRef idx="0"/>
          <a:fillRef idx="0"/>
          <a:effectRef idx="0"/>
          <a:fontRef idx="minor"/>
        </p:style>
        <p:txBody>
          <a:bodyPr lIns="90000" rIns="90000" tIns="45000" bIns="45000"/>
          <a:p>
            <a:pPr algn="just">
              <a:lnSpc>
                <a:spcPct val="100000"/>
              </a:lnSpc>
            </a:pPr>
            <a:r>
              <a:rPr b="1" lang="it-IT" sz="2400" strike="noStrike">
                <a:solidFill>
                  <a:srgbClr val="000000"/>
                </a:solidFill>
                <a:latin typeface="Arial"/>
                <a:ea typeface="DejaVu Sans"/>
              </a:rPr>
              <a:t>Matteo</a:t>
            </a:r>
            <a:r>
              <a:rPr lang="it-IT" sz="2400" strike="noStrike">
                <a:solidFill>
                  <a:srgbClr val="000000"/>
                </a:solidFill>
                <a:latin typeface="Arial"/>
                <a:ea typeface="DejaVu Sans"/>
              </a:rPr>
              <a:t>: la mia ombra l'ho conosciuta così: l'ho salutata gli ho detto il mio nome e lei mi ha detto il suo nome, gli ho chiesto se voleva giocare con me e mi ha risposto di sì. Come ci ho giocato: a prendere, a fare le ombre cinesi e a fare le gare. Caratteristiche: è molto veloce, molto giocherellona, molto vivace e anche molto sensibile. Carattere: molto sincero, molto calmo, molto bravo a leggere e a scrivere e molto gentile e educato. Era paurosa a ricopiarmi quando facevo delle posizioni difficilissime lei però ce la faceva benissimo..</a:t>
            </a:r>
            <a:r>
              <a:rPr lang="it-IT" sz="2200" strike="noStrike">
                <a:solidFill>
                  <a:srgbClr val="000000"/>
                </a:solidFill>
                <a:latin typeface="Arial"/>
                <a:ea typeface="DejaVu Sans"/>
              </a:rPr>
              <a:t>.</a:t>
            </a:r>
            <a:endParaRPr/>
          </a:p>
        </p:txBody>
      </p:sp>
    </p:spTree>
  </p:cSld>
  <p:timing>
    <p:tnLst>
      <p:par>
        <p:cTn id="97" dur="indefinite" restart="never" nodeType="tmRoot">
          <p:childTnLst>
            <p:seq>
              <p:cTn id="98" nodeType="mainSeq">
                <p:childTnLst>
                  <p:par>
                    <p:cTn id="99" fill="freeze">
                      <p:stCondLst>
                        <p:cond delay="indefinite"/>
                      </p:stCondLst>
                      <p:childTnLst>
                        <p:par>
                          <p:cTn id="100" fill="freeze">
                            <p:stCondLst>
                              <p:cond delay="0"/>
                            </p:stCondLst>
                            <p:childTnLst>
                              <p:par>
                                <p:cTn id="101" nodeType="clickEffect" fill="hold" presetClass="entr" presetID="3" presetSubtype="10">
                                  <p:stCondLst>
                                    <p:cond delay="0"/>
                                  </p:stCondLst>
                                  <p:childTnLst>
                                    <p:set>
                                      <p:cBhvr>
                                        <p:cTn id="102" dur="1" fill="hold">
                                          <p:stCondLst>
                                            <p:cond delay="0"/>
                                          </p:stCondLst>
                                        </p:cTn>
                                        <p:tgtEl>
                                          <p:spTgt spid="110"/>
                                        </p:tgtEl>
                                        <p:attrNameLst>
                                          <p:attrName>style.visibility</p:attrName>
                                        </p:attrNameLst>
                                      </p:cBhvr>
                                      <p:to>
                                        <p:strVal val="visible"/>
                                      </p:to>
                                    </p:set>
                                    <p:animEffect filter="blinds(horizontal)" transition="in">
                                      <p:cBhvr additive="repl">
                                        <p:cTn id="103" dur="500"/>
                                        <p:tgtEl>
                                          <p:spTgt spid="110"/>
                                        </p:tgtEl>
                                      </p:cBhvr>
                                    </p:animEffect>
                                  </p:childTnLst>
                                </p:cTn>
                              </p:par>
                            </p:childTnLst>
                          </p:cTn>
                        </p:par>
                      </p:childTnLst>
                    </p:cTn>
                  </p:par>
                  <p:par>
                    <p:cTn id="104" fill="freeze">
                      <p:stCondLst>
                        <p:cond delay="indefinite"/>
                      </p:stCondLst>
                      <p:childTnLst>
                        <p:par>
                          <p:cTn id="105" fill="freeze">
                            <p:stCondLst>
                              <p:cond delay="0"/>
                            </p:stCondLst>
                            <p:childTnLst>
                              <p:par>
                                <p:cTn id="106" nodeType="clickEffect" fill="hold" presetClass="entr" presetID="3" presetSubtype="10">
                                  <p:stCondLst>
                                    <p:cond delay="0"/>
                                  </p:stCondLst>
                                  <p:childTnLst>
                                    <p:set>
                                      <p:cBhvr>
                                        <p:cTn id="107" dur="1" fill="hold">
                                          <p:stCondLst>
                                            <p:cond delay="0"/>
                                          </p:stCondLst>
                                        </p:cTn>
                                        <p:tgtEl>
                                          <p:spTgt spid="111"/>
                                        </p:tgtEl>
                                        <p:attrNameLst>
                                          <p:attrName>style.visibility</p:attrName>
                                        </p:attrNameLst>
                                      </p:cBhvr>
                                      <p:to>
                                        <p:strVal val="visible"/>
                                      </p:to>
                                    </p:set>
                                    <p:animEffect filter="blinds(horizontal)" transition="in">
                                      <p:cBhvr additive="repl">
                                        <p:cTn id="108" dur="500"/>
                                        <p:tgtEl>
                                          <p:spTgt spid="1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 name="CustomShape 1"/>
          <p:cNvSpPr/>
          <p:nvPr/>
        </p:nvSpPr>
        <p:spPr>
          <a:xfrm>
            <a:off x="648000" y="1081080"/>
            <a:ext cx="8709120" cy="2156040"/>
          </a:xfrm>
          <a:prstGeom prst="rect">
            <a:avLst/>
          </a:prstGeom>
          <a:no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Benedetta:</a:t>
            </a:r>
            <a:r>
              <a:rPr lang="it-IT" sz="2200" strike="noStrike">
                <a:solidFill>
                  <a:srgbClr val="000000"/>
                </a:solidFill>
                <a:latin typeface="Arial"/>
                <a:ea typeface="DejaVu Sans"/>
              </a:rPr>
              <a:t> Ho visto la mia ombra, adesso si vedevano solo le gambe, la mia ombra è molto scura, mi rende più piccola, alcune volte l'ombra si vede da sotto ... Le ombre vengono: dietro, davanti, a destra e a sinistra, l'ombra viene solo con la luce se è buio non viene, l'ombra intorno è più chiara, l'ombra fa proprio la mossa che fai, se alzi il piede e lo muovi l'ombra è ancora più scura..</a:t>
            </a:r>
            <a:r>
              <a:rPr lang="it-IT" strike="noStrike">
                <a:solidFill>
                  <a:srgbClr val="000000"/>
                </a:solidFill>
                <a:latin typeface="Arial"/>
                <a:ea typeface="DejaVu Sans"/>
              </a:rPr>
              <a:t>.</a:t>
            </a:r>
            <a:endParaRPr/>
          </a:p>
        </p:txBody>
      </p:sp>
      <p:sp>
        <p:nvSpPr>
          <p:cNvPr id="113" name="CustomShape 2"/>
          <p:cNvSpPr/>
          <p:nvPr/>
        </p:nvSpPr>
        <p:spPr>
          <a:xfrm>
            <a:off x="431640" y="2448000"/>
            <a:ext cx="8848440" cy="789120"/>
          </a:xfrm>
          <a:prstGeom prst="rect">
            <a:avLst/>
          </a:prstGeom>
          <a:noFill/>
          <a:ln>
            <a:noFill/>
          </a:ln>
        </p:spPr>
        <p:style>
          <a:lnRef idx="0"/>
          <a:fillRef idx="0"/>
          <a:effectRef idx="0"/>
          <a:fontRef idx="minor"/>
        </p:style>
      </p:sp>
      <p:sp>
        <p:nvSpPr>
          <p:cNvPr id="114" name="CustomShape 3"/>
          <p:cNvSpPr/>
          <p:nvPr/>
        </p:nvSpPr>
        <p:spPr>
          <a:xfrm>
            <a:off x="432000" y="3816720"/>
            <a:ext cx="8920440" cy="1940400"/>
          </a:xfrm>
          <a:prstGeom prst="rect">
            <a:avLst/>
          </a:prstGeom>
          <a:solidFill>
            <a:srgbClr val="ffff66"/>
          </a:solid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Il testo sulla conoscenza della propria ombra dopo i giochi piazza mette in luce le specificità degli alunni: Matteo parla dell'ombra come di un bambino, Benedetta indaga sulla relazione oggetto/ombra, su ciò che provoca l'ombra, su come è dal punto di vista fisico e non relazionale.</a:t>
            </a:r>
            <a:endParaRPr/>
          </a:p>
        </p:txBody>
      </p:sp>
    </p:spTree>
  </p:cSld>
  <p:timing>
    <p:tnLst>
      <p:par>
        <p:cTn id="109" dur="indefinite" restart="never" nodeType="tmRoot">
          <p:childTnLst>
            <p:seq>
              <p:cTn id="110" nodeType="mainSeq">
                <p:childTnLst>
                  <p:par>
                    <p:cTn id="111" fill="freeze">
                      <p:stCondLst>
                        <p:cond delay="indefinite"/>
                      </p:stCondLst>
                      <p:childTnLst>
                        <p:par>
                          <p:cTn id="112" fill="freeze">
                            <p:stCondLst>
                              <p:cond delay="0"/>
                            </p:stCondLst>
                            <p:childTnLst>
                              <p:par>
                                <p:cTn id="113" nodeType="clickEffect" fill="hold" presetClass="entr" presetID="3" presetSubtype="10">
                                  <p:stCondLst>
                                    <p:cond delay="0"/>
                                  </p:stCondLst>
                                  <p:childTnLst>
                                    <p:set>
                                      <p:cBhvr>
                                        <p:cTn id="114" dur="1" fill="hold">
                                          <p:stCondLst>
                                            <p:cond delay="0"/>
                                          </p:stCondLst>
                                        </p:cTn>
                                        <p:tgtEl>
                                          <p:spTgt spid="114"/>
                                        </p:tgtEl>
                                        <p:attrNameLst>
                                          <p:attrName>style.visibility</p:attrName>
                                        </p:attrNameLst>
                                      </p:cBhvr>
                                      <p:to>
                                        <p:strVal val="visible"/>
                                      </p:to>
                                    </p:set>
                                    <p:animEffect filter="blinds(horizontal)" transition="in">
                                      <p:cBhvr additive="repl">
                                        <p:cTn id="115" dur="500"/>
                                        <p:tgtEl>
                                          <p:spTgt spid="114"/>
                                        </p:tgtEl>
                                      </p:cBhvr>
                                    </p:animEffect>
                                  </p:childTnLst>
                                </p:cTn>
                              </p:par>
                            </p:childTnLst>
                          </p:cTn>
                        </p:par>
                      </p:childTnLst>
                    </p:cTn>
                  </p:par>
                  <p:par>
                    <p:cTn id="116" fill="freeze">
                      <p:stCondLst>
                        <p:cond delay="indefinite"/>
                      </p:stCondLst>
                      <p:childTnLst>
                        <p:par>
                          <p:cTn id="117" fill="freeze">
                            <p:stCondLst>
                              <p:cond delay="0"/>
                            </p:stCondLst>
                            <p:childTnLst>
                              <p:par>
                                <p:cTn id="118" nodeType="clickEffect" fill="hold" presetClass="entr" presetID="3" presetSubtype="10">
                                  <p:stCondLst>
                                    <p:cond delay="0"/>
                                  </p:stCondLst>
                                  <p:childTnLst>
                                    <p:set>
                                      <p:cBhvr>
                                        <p:cTn id="119" dur="1" fill="hold">
                                          <p:stCondLst>
                                            <p:cond delay="0"/>
                                          </p:stCondLst>
                                        </p:cTn>
                                        <p:tgtEl>
                                          <p:spTgt spid="112"/>
                                        </p:tgtEl>
                                        <p:attrNameLst>
                                          <p:attrName>style.visibility</p:attrName>
                                        </p:attrNameLst>
                                      </p:cBhvr>
                                      <p:to>
                                        <p:strVal val="visible"/>
                                      </p:to>
                                    </p:set>
                                    <p:animEffect filter="blinds(horizontal)" transition="in">
                                      <p:cBhvr additive="repl">
                                        <p:cTn id="120" dur="500"/>
                                        <p:tgtEl>
                                          <p:spTgt spid="1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1</TotalTime>
  <Application>LibreOffice/4.4.6.3$Windows_x86 LibreOffice_project/e8938fd3328e95dcf59dd64e7facd2c7d67c704d</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2017-06-25T06:37:09Z</dcterms:created>
  <dc:language>it-IT</dc:language>
  <dcterms:modified xsi:type="dcterms:W3CDTF">2017-09-05T23:22:26Z</dcterms:modified>
  <cp:revision>135</cp:revision>
</cp:coreProperties>
</file>