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38.xml.rels" ContentType="application/vnd.openxmlformats-package.relationships+xml"/>
  <Override PartName="/ppt/slides/_rels/slide13.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media/image22.png" ContentType="image/png"/>
  <Override PartName="/ppt/media/image21.jpeg" ContentType="image/jpeg"/>
  <Override PartName="/ppt/media/image20.jpeg" ContentType="image/jpeg"/>
  <Override PartName="/ppt/media/image18.jpeg" ContentType="image/jpeg"/>
  <Override PartName="/ppt/media/image14.png" ContentType="image/png"/>
  <Override PartName="/ppt/media/image13.png" ContentType="image/png"/>
  <Override PartName="/ppt/media/image12.png" ContentType="image/png"/>
  <Override PartName="/ppt/media/image3.png" ContentType="image/png"/>
  <Override PartName="/ppt/media/image17.jpeg" ContentType="image/jpeg"/>
  <Override PartName="/ppt/media/image19.jpeg" ContentType="image/jpeg"/>
  <Override PartName="/ppt/media/image11.png" ContentType="image/png"/>
  <Override PartName="/ppt/media/image10.png" ContentType="image/png"/>
  <Override PartName="/ppt/media/image5.png" ContentType="image/png"/>
  <Override PartName="/ppt/media/image8.jpeg" ContentType="image/jpeg"/>
  <Override PartName="/ppt/media/image9.png" ContentType="image/png"/>
  <Override PartName="/ppt/media/image7.jpeg" ContentType="image/jpeg"/>
  <Override PartName="/ppt/media/image6.png" ContentType="image/png"/>
  <Override PartName="/ppt/media/image4.png" ContentType="image/png"/>
  <Override PartName="/ppt/media/image16.png" ContentType="image/png"/>
  <Override PartName="/ppt/media/image2.png" ContentType="image/png"/>
  <Override PartName="/ppt/media/image15.png" ContentType="image/png"/>
  <Override PartName="/ppt/media/image1.png" ContentType="image/png"/>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24" name="PlaceHolder 2"/>
          <p:cNvSpPr>
            <a:spLocks noGrp="1"/>
          </p:cNvSpPr>
          <p:nvPr>
            <p:ph type="body"/>
          </p:nvPr>
        </p:nvSpPr>
        <p:spPr>
          <a:xfrm>
            <a:off x="504000" y="1768680"/>
            <a:ext cx="9072000" cy="2090880"/>
          </a:xfrm>
          <a:prstGeom prst="rect">
            <a:avLst/>
          </a:prstGeom>
        </p:spPr>
        <p:txBody>
          <a:bodyPr lIns="0" rIns="0" tIns="0" bIns="0"/>
          <a:p>
            <a:endParaRPr/>
          </a:p>
        </p:txBody>
      </p:sp>
      <p:sp>
        <p:nvSpPr>
          <p:cNvPr id="25" name="PlaceHolder 3"/>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27"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28"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29" name="PlaceHolder 4"/>
          <p:cNvSpPr>
            <a:spLocks noGrp="1"/>
          </p:cNvSpPr>
          <p:nvPr>
            <p:ph type="body"/>
          </p:nvPr>
        </p:nvSpPr>
        <p:spPr>
          <a:xfrm>
            <a:off x="5152680" y="4058640"/>
            <a:ext cx="4426920" cy="2090880"/>
          </a:xfrm>
          <a:prstGeom prst="rect">
            <a:avLst/>
          </a:prstGeom>
        </p:spPr>
        <p:txBody>
          <a:bodyPr lIns="0" rIns="0" tIns="0" bIns="0"/>
          <a:p>
            <a:endParaRPr/>
          </a:p>
        </p:txBody>
      </p:sp>
      <p:sp>
        <p:nvSpPr>
          <p:cNvPr id="30" name="PlaceHolder 5"/>
          <p:cNvSpPr>
            <a:spLocks noGrp="1"/>
          </p:cNvSpPr>
          <p:nvPr>
            <p:ph type="body"/>
          </p:nvPr>
        </p:nvSpPr>
        <p:spPr>
          <a:xfrm>
            <a:off x="504000" y="4058640"/>
            <a:ext cx="4426920" cy="209088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32" name="PlaceHolder 2"/>
          <p:cNvSpPr>
            <a:spLocks noGrp="1"/>
          </p:cNvSpPr>
          <p:nvPr>
            <p:ph type="body"/>
          </p:nvPr>
        </p:nvSpPr>
        <p:spPr>
          <a:xfrm>
            <a:off x="504000" y="1768680"/>
            <a:ext cx="9072000" cy="4384080"/>
          </a:xfrm>
          <a:prstGeom prst="rect">
            <a:avLst/>
          </a:prstGeom>
        </p:spPr>
        <p:txBody>
          <a:bodyPr lIns="0" rIns="0" tIns="0" bIns="0"/>
          <a:p>
            <a:endParaRPr/>
          </a:p>
        </p:txBody>
      </p:sp>
      <p:sp>
        <p:nvSpPr>
          <p:cNvPr id="33" name="PlaceHolder 3"/>
          <p:cNvSpPr>
            <a:spLocks noGrp="1"/>
          </p:cNvSpPr>
          <p:nvPr>
            <p:ph type="body"/>
          </p:nvPr>
        </p:nvSpPr>
        <p:spPr>
          <a:xfrm>
            <a:off x="504000" y="1768680"/>
            <a:ext cx="9072000" cy="4384080"/>
          </a:xfrm>
          <a:prstGeom prst="rect">
            <a:avLst/>
          </a:prstGeom>
        </p:spPr>
        <p:txBody>
          <a:bodyPr lIns="0" rIns="0" tIns="0" bIns="0"/>
          <a:p>
            <a:endParaRPr/>
          </a:p>
        </p:txBody>
      </p:sp>
      <p:pic>
        <p:nvPicPr>
          <p:cNvPr id="34" name="" descr=""/>
          <p:cNvPicPr/>
          <p:nvPr/>
        </p:nvPicPr>
        <p:blipFill>
          <a:blip r:embed="rId2"/>
          <a:stretch/>
        </p:blipFill>
        <p:spPr>
          <a:xfrm>
            <a:off x="2292480" y="1768680"/>
            <a:ext cx="5494680" cy="4384080"/>
          </a:xfrm>
          <a:prstGeom prst="rect">
            <a:avLst/>
          </a:prstGeom>
          <a:ln>
            <a:noFill/>
          </a:ln>
        </p:spPr>
      </p:pic>
      <p:pic>
        <p:nvPicPr>
          <p:cNvPr id="35" name="" descr=""/>
          <p:cNvPicPr/>
          <p:nvPr/>
        </p:nvPicPr>
        <p:blipFill>
          <a:blip r:embed="rId3"/>
          <a:stretch/>
        </p:blipFill>
        <p:spPr>
          <a:xfrm>
            <a:off x="2292480" y="1768680"/>
            <a:ext cx="5494680" cy="43840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39" name="PlaceHolder 2"/>
          <p:cNvSpPr>
            <a:spLocks noGrp="1"/>
          </p:cNvSpPr>
          <p:nvPr>
            <p:ph type="subTitle"/>
          </p:nvPr>
        </p:nvSpPr>
        <p:spPr>
          <a:xfrm>
            <a:off x="504000" y="1768680"/>
            <a:ext cx="9072000" cy="43840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41" name="PlaceHolder 2"/>
          <p:cNvSpPr>
            <a:spLocks noGrp="1"/>
          </p:cNvSpPr>
          <p:nvPr>
            <p:ph type="body"/>
          </p:nvPr>
        </p:nvSpPr>
        <p:spPr>
          <a:xfrm>
            <a:off x="504000" y="1768680"/>
            <a:ext cx="9072000" cy="43840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43"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44" name="PlaceHolder 3"/>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504000" y="301320"/>
            <a:ext cx="9072000" cy="58503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48"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49" name="PlaceHolder 3"/>
          <p:cNvSpPr>
            <a:spLocks noGrp="1"/>
          </p:cNvSpPr>
          <p:nvPr>
            <p:ph type="body"/>
          </p:nvPr>
        </p:nvSpPr>
        <p:spPr>
          <a:xfrm>
            <a:off x="504000" y="4058640"/>
            <a:ext cx="4426920" cy="2090880"/>
          </a:xfrm>
          <a:prstGeom prst="rect">
            <a:avLst/>
          </a:prstGeom>
        </p:spPr>
        <p:txBody>
          <a:bodyPr lIns="0" rIns="0" tIns="0" bIns="0"/>
          <a:p>
            <a:endParaRPr/>
          </a:p>
        </p:txBody>
      </p:sp>
      <p:sp>
        <p:nvSpPr>
          <p:cNvPr id="50" name="PlaceHolder 4"/>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3" name="PlaceHolder 2"/>
          <p:cNvSpPr>
            <a:spLocks noGrp="1"/>
          </p:cNvSpPr>
          <p:nvPr>
            <p:ph type="subTitle"/>
          </p:nvPr>
        </p:nvSpPr>
        <p:spPr>
          <a:xfrm>
            <a:off x="504000" y="1768680"/>
            <a:ext cx="9072000" cy="43840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52"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53"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54" name="PlaceHolder 4"/>
          <p:cNvSpPr>
            <a:spLocks noGrp="1"/>
          </p:cNvSpPr>
          <p:nvPr>
            <p:ph type="body"/>
          </p:nvPr>
        </p:nvSpPr>
        <p:spPr>
          <a:xfrm>
            <a:off x="5152680" y="4058640"/>
            <a:ext cx="4426920" cy="209088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56"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57"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58" name="PlaceHolder 4"/>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60" name="PlaceHolder 2"/>
          <p:cNvSpPr>
            <a:spLocks noGrp="1"/>
          </p:cNvSpPr>
          <p:nvPr>
            <p:ph type="body"/>
          </p:nvPr>
        </p:nvSpPr>
        <p:spPr>
          <a:xfrm>
            <a:off x="504000" y="1768680"/>
            <a:ext cx="9072000" cy="2090880"/>
          </a:xfrm>
          <a:prstGeom prst="rect">
            <a:avLst/>
          </a:prstGeom>
        </p:spPr>
        <p:txBody>
          <a:bodyPr lIns="0" rIns="0" tIns="0" bIns="0"/>
          <a:p>
            <a:endParaRPr/>
          </a:p>
        </p:txBody>
      </p:sp>
      <p:sp>
        <p:nvSpPr>
          <p:cNvPr id="61" name="PlaceHolder 3"/>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63"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64"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65" name="PlaceHolder 4"/>
          <p:cNvSpPr>
            <a:spLocks noGrp="1"/>
          </p:cNvSpPr>
          <p:nvPr>
            <p:ph type="body"/>
          </p:nvPr>
        </p:nvSpPr>
        <p:spPr>
          <a:xfrm>
            <a:off x="5152680" y="4058640"/>
            <a:ext cx="4426920" cy="2090880"/>
          </a:xfrm>
          <a:prstGeom prst="rect">
            <a:avLst/>
          </a:prstGeom>
        </p:spPr>
        <p:txBody>
          <a:bodyPr lIns="0" rIns="0" tIns="0" bIns="0"/>
          <a:p>
            <a:endParaRPr/>
          </a:p>
        </p:txBody>
      </p:sp>
      <p:sp>
        <p:nvSpPr>
          <p:cNvPr id="66" name="PlaceHolder 5"/>
          <p:cNvSpPr>
            <a:spLocks noGrp="1"/>
          </p:cNvSpPr>
          <p:nvPr>
            <p:ph type="body"/>
          </p:nvPr>
        </p:nvSpPr>
        <p:spPr>
          <a:xfrm>
            <a:off x="504000" y="4058640"/>
            <a:ext cx="4426920" cy="209088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68" name="PlaceHolder 2"/>
          <p:cNvSpPr>
            <a:spLocks noGrp="1"/>
          </p:cNvSpPr>
          <p:nvPr>
            <p:ph type="body"/>
          </p:nvPr>
        </p:nvSpPr>
        <p:spPr>
          <a:xfrm>
            <a:off x="504000" y="1768680"/>
            <a:ext cx="9072000" cy="4384080"/>
          </a:xfrm>
          <a:prstGeom prst="rect">
            <a:avLst/>
          </a:prstGeom>
        </p:spPr>
        <p:txBody>
          <a:bodyPr lIns="0" rIns="0" tIns="0" bIns="0"/>
          <a:p>
            <a:endParaRPr/>
          </a:p>
        </p:txBody>
      </p:sp>
      <p:sp>
        <p:nvSpPr>
          <p:cNvPr id="69" name="PlaceHolder 3"/>
          <p:cNvSpPr>
            <a:spLocks noGrp="1"/>
          </p:cNvSpPr>
          <p:nvPr>
            <p:ph type="body"/>
          </p:nvPr>
        </p:nvSpPr>
        <p:spPr>
          <a:xfrm>
            <a:off x="504000" y="1768680"/>
            <a:ext cx="9072000" cy="4384080"/>
          </a:xfrm>
          <a:prstGeom prst="rect">
            <a:avLst/>
          </a:prstGeom>
        </p:spPr>
        <p:txBody>
          <a:bodyPr lIns="0" rIns="0" tIns="0" bIns="0"/>
          <a:p>
            <a:endParaRPr/>
          </a:p>
        </p:txBody>
      </p:sp>
      <p:pic>
        <p:nvPicPr>
          <p:cNvPr id="70" name="" descr=""/>
          <p:cNvPicPr/>
          <p:nvPr/>
        </p:nvPicPr>
        <p:blipFill>
          <a:blip r:embed="rId2"/>
          <a:stretch/>
        </p:blipFill>
        <p:spPr>
          <a:xfrm>
            <a:off x="2292480" y="1768680"/>
            <a:ext cx="5494680" cy="4384080"/>
          </a:xfrm>
          <a:prstGeom prst="rect">
            <a:avLst/>
          </a:prstGeom>
          <a:ln>
            <a:noFill/>
          </a:ln>
        </p:spPr>
      </p:pic>
      <p:pic>
        <p:nvPicPr>
          <p:cNvPr id="71" name="" descr=""/>
          <p:cNvPicPr/>
          <p:nvPr/>
        </p:nvPicPr>
        <p:blipFill>
          <a:blip r:embed="rId3"/>
          <a:stretch/>
        </p:blipFill>
        <p:spPr>
          <a:xfrm>
            <a:off x="2292480" y="1768680"/>
            <a:ext cx="5494680" cy="43840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5" name="PlaceHolder 2"/>
          <p:cNvSpPr>
            <a:spLocks noGrp="1"/>
          </p:cNvSpPr>
          <p:nvPr>
            <p:ph type="body"/>
          </p:nvPr>
        </p:nvSpPr>
        <p:spPr>
          <a:xfrm>
            <a:off x="504000" y="1768680"/>
            <a:ext cx="9072000" cy="43840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7"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8" name="PlaceHolder 3"/>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12"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13" name="PlaceHolder 3"/>
          <p:cNvSpPr>
            <a:spLocks noGrp="1"/>
          </p:cNvSpPr>
          <p:nvPr>
            <p:ph type="body"/>
          </p:nvPr>
        </p:nvSpPr>
        <p:spPr>
          <a:xfrm>
            <a:off x="504000" y="4058640"/>
            <a:ext cx="4426920" cy="2090880"/>
          </a:xfrm>
          <a:prstGeom prst="rect">
            <a:avLst/>
          </a:prstGeom>
        </p:spPr>
        <p:txBody>
          <a:bodyPr lIns="0" rIns="0" tIns="0" bIns="0"/>
          <a:p>
            <a:endParaRPr/>
          </a:p>
        </p:txBody>
      </p:sp>
      <p:sp>
        <p:nvSpPr>
          <p:cNvPr id="14" name="PlaceHolder 4"/>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16"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17"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18" name="PlaceHolder 4"/>
          <p:cNvSpPr>
            <a:spLocks noGrp="1"/>
          </p:cNvSpPr>
          <p:nvPr>
            <p:ph type="body"/>
          </p:nvPr>
        </p:nvSpPr>
        <p:spPr>
          <a:xfrm>
            <a:off x="5152680" y="4058640"/>
            <a:ext cx="4426920" cy="209088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20"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22" name="PlaceHolder 4"/>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2000" cy="1261800"/>
          </a:xfrm>
          <a:prstGeom prst="rect">
            <a:avLst/>
          </a:prstGeom>
        </p:spPr>
        <p:txBody>
          <a:bodyPr lIns="0" rIns="0" tIns="0" bIns="0" anchor="ctr"/>
          <a:p>
            <a:pPr algn="ctr"/>
            <a:r>
              <a:rPr lang="it-IT" sz="4400">
                <a:latin typeface="Arial"/>
              </a:rPr>
              <a:t>Fai clic per modificare il formato del testo del titolo</a:t>
            </a:r>
            <a:endParaRPr/>
          </a:p>
        </p:txBody>
      </p:sp>
      <p:sp>
        <p:nvSpPr>
          <p:cNvPr id="1" name="PlaceHolder 2"/>
          <p:cNvSpPr>
            <a:spLocks noGrp="1"/>
          </p:cNvSpPr>
          <p:nvPr>
            <p:ph type="body"/>
          </p:nvPr>
        </p:nvSpPr>
        <p:spPr>
          <a:xfrm>
            <a:off x="504000" y="1768680"/>
            <a:ext cx="9072000" cy="4384080"/>
          </a:xfrm>
          <a:prstGeom prst="rect">
            <a:avLst/>
          </a:prstGeom>
        </p:spPr>
        <p:txBody>
          <a:bodyPr lIns="0" rIns="0" tIns="0" bIns="0"/>
          <a:p>
            <a:pPr>
              <a:buSzPct val="45000"/>
              <a:buFont typeface="StarSymbol"/>
              <a:buChar char=""/>
            </a:pPr>
            <a:r>
              <a:rPr lang="it-IT" sz="3200">
                <a:latin typeface="Arial"/>
              </a:rPr>
              <a:t>Fai clic per modificare il formato del testo della struttura</a:t>
            </a:r>
            <a:endParaRPr/>
          </a:p>
          <a:p>
            <a:pPr lvl="1">
              <a:buSzPct val="75000"/>
              <a:buFont typeface="StarSymbol"/>
              <a:buChar char=""/>
            </a:pPr>
            <a:r>
              <a:rPr lang="it-IT" sz="2800">
                <a:latin typeface="Arial"/>
              </a:rPr>
              <a:t>Secondo livello struttura</a:t>
            </a:r>
            <a:endParaRPr/>
          </a:p>
          <a:p>
            <a:pPr lvl="2">
              <a:buSzPct val="45000"/>
              <a:buFont typeface="StarSymbol"/>
              <a:buChar char=""/>
            </a:pPr>
            <a:r>
              <a:rPr lang="it-IT" sz="2400">
                <a:latin typeface="Arial"/>
              </a:rPr>
              <a:t>Terzo livello struttura</a:t>
            </a:r>
            <a:endParaRPr/>
          </a:p>
          <a:p>
            <a:pPr lvl="3">
              <a:buSzPct val="75000"/>
              <a:buFont typeface="StarSymbol"/>
              <a:buChar char=""/>
            </a:pPr>
            <a:r>
              <a:rPr lang="it-IT" sz="2000">
                <a:latin typeface="Arial"/>
              </a:rPr>
              <a:t>Quarto livello struttura</a:t>
            </a:r>
            <a:endParaRPr/>
          </a:p>
          <a:p>
            <a:pPr lvl="4">
              <a:buSzPct val="45000"/>
              <a:buFont typeface="StarSymbol"/>
              <a:buChar char=""/>
            </a:pPr>
            <a:r>
              <a:rPr lang="it-IT" sz="2000">
                <a:latin typeface="Arial"/>
              </a:rPr>
              <a:t>Quinto livello struttura</a:t>
            </a:r>
            <a:endParaRPr/>
          </a:p>
          <a:p>
            <a:pPr lvl="5">
              <a:buSzPct val="45000"/>
              <a:buFont typeface="StarSymbol"/>
              <a:buChar char=""/>
            </a:pPr>
            <a:r>
              <a:rPr lang="it-IT" sz="2000">
                <a:latin typeface="Arial"/>
              </a:rPr>
              <a:t>Sesto livello struttura</a:t>
            </a:r>
            <a:endParaRPr/>
          </a:p>
          <a:p>
            <a:pPr lvl="6">
              <a:buSzPct val="45000"/>
              <a:buFont typeface="StarSymbol"/>
              <a:buChar char=""/>
            </a:pPr>
            <a:r>
              <a:rPr lang="it-IT" sz="2000">
                <a:latin typeface="Arial"/>
              </a:rPr>
              <a:t>Settimo livello struttura</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301320"/>
            <a:ext cx="9072000" cy="1261800"/>
          </a:xfrm>
          <a:prstGeom prst="rect">
            <a:avLst/>
          </a:prstGeom>
        </p:spPr>
        <p:txBody>
          <a:bodyPr lIns="0" rIns="0" tIns="0" bIns="0" anchor="ctr"/>
          <a:p>
            <a:pPr algn="ctr"/>
            <a:r>
              <a:rPr lang="it-IT" sz="4400">
                <a:latin typeface="Arial"/>
              </a:rPr>
              <a:t>Fai clic per modificare il formato del testo del titolo</a:t>
            </a:r>
            <a:endParaRPr/>
          </a:p>
        </p:txBody>
      </p:sp>
      <p:sp>
        <p:nvSpPr>
          <p:cNvPr id="37" name="PlaceHolder 2"/>
          <p:cNvSpPr>
            <a:spLocks noGrp="1"/>
          </p:cNvSpPr>
          <p:nvPr>
            <p:ph type="body"/>
          </p:nvPr>
        </p:nvSpPr>
        <p:spPr>
          <a:xfrm>
            <a:off x="504000" y="1768680"/>
            <a:ext cx="9072000" cy="4384080"/>
          </a:xfrm>
          <a:prstGeom prst="rect">
            <a:avLst/>
          </a:prstGeom>
        </p:spPr>
        <p:txBody>
          <a:bodyPr lIns="0" rIns="0" tIns="0" bIns="0"/>
          <a:p>
            <a:pPr>
              <a:buSzPct val="45000"/>
              <a:buFont typeface="StarSymbol"/>
              <a:buChar char=""/>
            </a:pPr>
            <a:r>
              <a:rPr lang="it-IT" sz="3200">
                <a:latin typeface="Arial"/>
              </a:rPr>
              <a:t>Fai clic per modificare il formato del testo della struttura</a:t>
            </a:r>
            <a:endParaRPr/>
          </a:p>
          <a:p>
            <a:pPr lvl="1">
              <a:buSzPct val="75000"/>
              <a:buFont typeface="StarSymbol"/>
              <a:buChar char=""/>
            </a:pPr>
            <a:r>
              <a:rPr lang="it-IT" sz="2800">
                <a:latin typeface="Arial"/>
              </a:rPr>
              <a:t>Secondo livello struttura</a:t>
            </a:r>
            <a:endParaRPr/>
          </a:p>
          <a:p>
            <a:pPr lvl="2">
              <a:buSzPct val="45000"/>
              <a:buFont typeface="StarSymbol"/>
              <a:buChar char=""/>
            </a:pPr>
            <a:r>
              <a:rPr lang="it-IT" sz="2400">
                <a:latin typeface="Arial"/>
              </a:rPr>
              <a:t>Terzo livello struttura</a:t>
            </a:r>
            <a:endParaRPr/>
          </a:p>
          <a:p>
            <a:pPr lvl="3">
              <a:buSzPct val="75000"/>
              <a:buFont typeface="StarSymbol"/>
              <a:buChar char=""/>
            </a:pPr>
            <a:r>
              <a:rPr lang="it-IT" sz="2000">
                <a:latin typeface="Arial"/>
              </a:rPr>
              <a:t>Quarto livello struttura</a:t>
            </a:r>
            <a:endParaRPr/>
          </a:p>
          <a:p>
            <a:pPr lvl="4">
              <a:buSzPct val="45000"/>
              <a:buFont typeface="StarSymbol"/>
              <a:buChar char=""/>
            </a:pPr>
            <a:r>
              <a:rPr lang="it-IT" sz="2000">
                <a:latin typeface="Arial"/>
              </a:rPr>
              <a:t>Quinto livello struttura</a:t>
            </a:r>
            <a:endParaRPr/>
          </a:p>
          <a:p>
            <a:pPr lvl="5">
              <a:buSzPct val="45000"/>
              <a:buFont typeface="StarSymbol"/>
              <a:buChar char=""/>
            </a:pPr>
            <a:r>
              <a:rPr lang="it-IT" sz="2000">
                <a:latin typeface="Arial"/>
              </a:rPr>
              <a:t>Sesto livello struttura</a:t>
            </a:r>
            <a:endParaRPr/>
          </a:p>
          <a:p>
            <a:pPr lvl="6">
              <a:buSzPct val="45000"/>
              <a:buFont typeface="StarSymbol"/>
              <a:buChar char=""/>
            </a:pPr>
            <a:r>
              <a:rPr lang="it-IT" sz="2000">
                <a:latin typeface="Arial"/>
              </a:rPr>
              <a:t>Settimo livello struttura</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hyperlink" Target="https://www.youtube.com/watch?v=c0JHbCRWffM" TargetMode="External"/><Relationship Id="rId2" Type="http://schemas.openxmlformats.org/officeDocument/2006/relationships/hyperlink" Target="https://www.youtube.com/watch?v=6lqNv3DZn20" TargetMode="External"/><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2" name="" descr=""/>
          <p:cNvPicPr/>
          <p:nvPr/>
        </p:nvPicPr>
        <p:blipFill>
          <a:blip r:embed="rId1"/>
          <a:stretch/>
        </p:blipFill>
        <p:spPr>
          <a:xfrm>
            <a:off x="409320" y="1296000"/>
            <a:ext cx="9303120" cy="3927960"/>
          </a:xfrm>
          <a:prstGeom prst="rect">
            <a:avLst/>
          </a:prstGeom>
          <a:ln>
            <a:noFill/>
          </a:ln>
        </p:spPr>
      </p:pic>
      <p:sp>
        <p:nvSpPr>
          <p:cNvPr id="73" name="CustomShape 1"/>
          <p:cNvSpPr/>
          <p:nvPr/>
        </p:nvSpPr>
        <p:spPr>
          <a:xfrm>
            <a:off x="503640" y="301320"/>
            <a:ext cx="9064800" cy="1256760"/>
          </a:xfrm>
          <a:prstGeom prst="rect">
            <a:avLst/>
          </a:prstGeom>
          <a:noFill/>
          <a:ln>
            <a:noFill/>
          </a:ln>
        </p:spPr>
        <p:style>
          <a:lnRef idx="0"/>
          <a:fillRef idx="0"/>
          <a:effectRef idx="0"/>
          <a:fontRef idx="minor"/>
        </p:style>
        <p:txBody>
          <a:bodyPr lIns="0" rIns="0" tIns="0" bIns="0" anchor="ctr"/>
          <a:p>
            <a:pPr algn="ctr">
              <a:lnSpc>
                <a:spcPct val="100000"/>
              </a:lnSpc>
            </a:pPr>
            <a:r>
              <a:rPr lang="it-IT" sz="4400" strike="noStrike">
                <a:solidFill>
                  <a:srgbClr val="000000"/>
                </a:solidFill>
                <a:latin typeface="Arial"/>
                <a:ea typeface="DejaVu Sans"/>
              </a:rPr>
              <a:t>RAZIONALITA' DIVERSE</a:t>
            </a:r>
            <a:endParaRPr/>
          </a:p>
        </p:txBody>
      </p:sp>
      <p:sp>
        <p:nvSpPr>
          <p:cNvPr id="74" name="CustomShape 2"/>
          <p:cNvSpPr/>
          <p:nvPr/>
        </p:nvSpPr>
        <p:spPr>
          <a:xfrm>
            <a:off x="431280" y="5400000"/>
            <a:ext cx="9281160" cy="1620720"/>
          </a:xfrm>
          <a:prstGeom prst="rect">
            <a:avLst/>
          </a:prstGeom>
          <a:noFill/>
          <a:ln>
            <a:noFill/>
          </a:ln>
        </p:spPr>
        <p:style>
          <a:lnRef idx="0"/>
          <a:fillRef idx="0"/>
          <a:effectRef idx="0"/>
          <a:fontRef idx="minor"/>
        </p:style>
        <p:txBody>
          <a:bodyPr lIns="90000" rIns="90000" tIns="45000" bIns="45000"/>
          <a:p>
            <a:pPr algn="ctr">
              <a:lnSpc>
                <a:spcPct val="100000"/>
              </a:lnSpc>
            </a:pPr>
            <a:r>
              <a:rPr lang="it-IT" sz="3600" strike="noStrike">
                <a:solidFill>
                  <a:srgbClr val="000000"/>
                </a:solidFill>
                <a:latin typeface="Arial"/>
                <a:ea typeface="DejaVu Sans"/>
              </a:rPr>
              <a:t>Il campo di esperienza “Ombre” come contesto cui si esercitano modi diversi di ragionare sulla realtà.</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CustomShape 1"/>
          <p:cNvSpPr/>
          <p:nvPr/>
        </p:nvSpPr>
        <p:spPr>
          <a:xfrm>
            <a:off x="575640" y="288000"/>
            <a:ext cx="8853480" cy="503280"/>
          </a:xfrm>
          <a:prstGeom prst="rect">
            <a:avLst/>
          </a:prstGeom>
          <a:solidFill>
            <a:srgbClr val="ffff99"/>
          </a:solidFill>
          <a:ln>
            <a:noFill/>
          </a:ln>
        </p:spPr>
        <p:style>
          <a:lnRef idx="0"/>
          <a:fillRef idx="0"/>
          <a:effectRef idx="0"/>
          <a:fontRef idx="minor"/>
        </p:style>
        <p:txBody>
          <a:bodyPr lIns="90000" rIns="90000" tIns="45000" bIns="45000"/>
          <a:p>
            <a:pPr algn="ctr">
              <a:lnSpc>
                <a:spcPct val="100000"/>
              </a:lnSpc>
            </a:pPr>
            <a:r>
              <a:rPr b="1" lang="it-IT" sz="2400" strike="noStrike">
                <a:solidFill>
                  <a:srgbClr val="000000"/>
                </a:solidFill>
                <a:latin typeface="Arial"/>
                <a:ea typeface="DejaVu Sans"/>
              </a:rPr>
              <a:t>Il parallelo fra Probabilità e Ombre</a:t>
            </a:r>
            <a:endParaRPr/>
          </a:p>
        </p:txBody>
      </p:sp>
      <p:sp>
        <p:nvSpPr>
          <p:cNvPr id="117" name="CustomShape 2"/>
          <p:cNvSpPr/>
          <p:nvPr/>
        </p:nvSpPr>
        <p:spPr>
          <a:xfrm>
            <a:off x="360000" y="1257120"/>
            <a:ext cx="4459680" cy="1622160"/>
          </a:xfrm>
          <a:prstGeom prst="rect">
            <a:avLst/>
          </a:prstGeom>
          <a:noFill/>
          <a:ln>
            <a:noFill/>
          </a:ln>
        </p:spPr>
        <p:style>
          <a:lnRef idx="0"/>
          <a:fillRef idx="0"/>
          <a:effectRef idx="0"/>
          <a:fontRef idx="minor"/>
        </p:style>
        <p:txBody>
          <a:bodyPr lIns="90000" rIns="90000" tIns="45000" bIns="45000"/>
          <a:p>
            <a:r>
              <a:rPr b="1" lang="it-IT" strike="noStrike">
                <a:solidFill>
                  <a:srgbClr val="000000"/>
                </a:solidFill>
                <a:latin typeface="Arial"/>
                <a:ea typeface="DejaVu Sans"/>
              </a:rPr>
              <a:t>Primo testo</a:t>
            </a:r>
            <a:endParaRPr/>
          </a:p>
          <a:p>
            <a:r>
              <a:rPr lang="it-IT" strike="noStrike">
                <a:solidFill>
                  <a:srgbClr val="000000"/>
                </a:solidFill>
                <a:latin typeface="Arial"/>
                <a:ea typeface="DejaVu Sans"/>
              </a:rPr>
              <a:t>... e poi la pallina, con il numero dei bambini che non escono,  c'è perché le abbiamo contate le palline, ma</a:t>
            </a:r>
            <a:r>
              <a:rPr b="1" lang="it-IT" strike="noStrike">
                <a:solidFill>
                  <a:srgbClr val="000000"/>
                </a:solidFill>
                <a:latin typeface="Arial"/>
                <a:ea typeface="DejaVu Sans"/>
              </a:rPr>
              <a:t> forse è la pallina che vuole stare dentro il sacchetto.</a:t>
            </a:r>
            <a:endParaRPr/>
          </a:p>
        </p:txBody>
      </p:sp>
      <p:sp>
        <p:nvSpPr>
          <p:cNvPr id="118" name="CustomShape 3"/>
          <p:cNvSpPr/>
          <p:nvPr/>
        </p:nvSpPr>
        <p:spPr>
          <a:xfrm>
            <a:off x="5259600" y="1152000"/>
            <a:ext cx="4243680" cy="1878120"/>
          </a:xfrm>
          <a:prstGeom prst="rect">
            <a:avLst/>
          </a:prstGeom>
          <a:noFill/>
          <a:ln>
            <a:noFill/>
          </a:ln>
        </p:spPr>
        <p:style>
          <a:lnRef idx="0"/>
          <a:fillRef idx="0"/>
          <a:effectRef idx="0"/>
          <a:fontRef idx="minor"/>
        </p:style>
        <p:txBody>
          <a:bodyPr lIns="90000" rIns="90000" tIns="45000" bIns="45000"/>
          <a:p>
            <a:r>
              <a:rPr b="1" lang="it-IT" strike="noStrike">
                <a:solidFill>
                  <a:srgbClr val="000000"/>
                </a:solidFill>
                <a:latin typeface="Arial"/>
                <a:ea typeface="DejaVu Sans"/>
              </a:rPr>
              <a:t>Secondo testo</a:t>
            </a:r>
            <a:endParaRPr/>
          </a:p>
          <a:p>
            <a:r>
              <a:rPr lang="it-IT" strike="noStrike">
                <a:solidFill>
                  <a:srgbClr val="000000"/>
                </a:solidFill>
                <a:latin typeface="Arial"/>
                <a:ea typeface="DejaVu Sans"/>
              </a:rPr>
              <a:t>Penso che i numeri mai usciti</a:t>
            </a:r>
            <a:r>
              <a:rPr b="1" lang="it-IT" strike="noStrike">
                <a:solidFill>
                  <a:srgbClr val="000000"/>
                </a:solidFill>
                <a:latin typeface="Arial"/>
                <a:ea typeface="DejaVu Sans"/>
              </a:rPr>
              <a:t> saranno in fondo e noi non ci arriviamo</a:t>
            </a:r>
            <a:r>
              <a:rPr lang="it-IT" strike="noStrike">
                <a:solidFill>
                  <a:srgbClr val="000000"/>
                </a:solidFill>
                <a:latin typeface="Arial"/>
                <a:ea typeface="DejaVu Sans"/>
              </a:rPr>
              <a:t> perché quelli che peschiamo li rimettiamo nella scatola per primi e quelli che non abbiamo mai pescato sono rimasti in fondo per ultimi.</a:t>
            </a:r>
            <a:endParaRPr/>
          </a:p>
        </p:txBody>
      </p:sp>
      <p:sp>
        <p:nvSpPr>
          <p:cNvPr id="119" name="CustomShape 4"/>
          <p:cNvSpPr/>
          <p:nvPr/>
        </p:nvSpPr>
        <p:spPr>
          <a:xfrm>
            <a:off x="1655640" y="3173760"/>
            <a:ext cx="5971680" cy="85428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Alla fine del lavoro sulle estrazioni dal sacchetto (febbraio 2017) permane tale distinzione (si fa il punto della situazione dopo circa 230 estrazioni).</a:t>
            </a:r>
            <a:endParaRPr/>
          </a:p>
        </p:txBody>
      </p:sp>
      <p:sp>
        <p:nvSpPr>
          <p:cNvPr id="120" name="CustomShape 5"/>
          <p:cNvSpPr/>
          <p:nvPr/>
        </p:nvSpPr>
        <p:spPr>
          <a:xfrm>
            <a:off x="575640" y="5184000"/>
            <a:ext cx="3523680" cy="187812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trike="noStrike">
                <a:solidFill>
                  <a:srgbClr val="000000"/>
                </a:solidFill>
                <a:latin typeface="Arial"/>
                <a:ea typeface="DejaVu Sans"/>
              </a:rPr>
              <a:t>Giuseppe dice che quei numeri bassi </a:t>
            </a:r>
            <a:r>
              <a:rPr b="1" lang="it-IT" strike="noStrike">
                <a:solidFill>
                  <a:srgbClr val="000000"/>
                </a:solidFill>
                <a:latin typeface="Arial"/>
                <a:ea typeface="DejaVu Sans"/>
              </a:rPr>
              <a:t>non usciranno mai </a:t>
            </a:r>
            <a:r>
              <a:rPr lang="it-IT" strike="noStrike">
                <a:solidFill>
                  <a:srgbClr val="000000"/>
                </a:solidFill>
                <a:latin typeface="Arial"/>
                <a:ea typeface="DejaVu Sans"/>
              </a:rPr>
              <a:t>e rimangono così e non arriveranno mai in cima; </a:t>
            </a:r>
            <a:endParaRPr/>
          </a:p>
          <a:p>
            <a:pPr>
              <a:lnSpc>
                <a:spcPct val="100000"/>
              </a:lnSpc>
              <a:buSzPct val="45000"/>
              <a:buFont typeface="StarSymbol"/>
              <a:buChar char="l"/>
            </a:pPr>
            <a:r>
              <a:rPr lang="it-IT" strike="noStrike">
                <a:solidFill>
                  <a:srgbClr val="000000"/>
                </a:solidFill>
                <a:latin typeface="Arial"/>
                <a:ea typeface="DejaVu Sans"/>
              </a:rPr>
              <a:t>Mattia dice che non escono perché </a:t>
            </a:r>
            <a:r>
              <a:rPr b="1" lang="it-IT" strike="noStrike">
                <a:solidFill>
                  <a:srgbClr val="000000"/>
                </a:solidFill>
                <a:latin typeface="Arial"/>
                <a:ea typeface="DejaVu Sans"/>
              </a:rPr>
              <a:t>sono sfortunati e non ce la faranno mai </a:t>
            </a:r>
            <a:endParaRPr/>
          </a:p>
        </p:txBody>
      </p:sp>
      <p:sp>
        <p:nvSpPr>
          <p:cNvPr id="121" name="CustomShape 6"/>
          <p:cNvSpPr/>
          <p:nvPr/>
        </p:nvSpPr>
        <p:spPr>
          <a:xfrm>
            <a:off x="4967640" y="5133240"/>
            <a:ext cx="4603680" cy="163080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trike="noStrike">
                <a:solidFill>
                  <a:srgbClr val="000000"/>
                </a:solidFill>
                <a:latin typeface="Arial"/>
                <a:ea typeface="DejaVu Sans"/>
              </a:rPr>
              <a:t>Alex dice che</a:t>
            </a:r>
            <a:r>
              <a:rPr b="1" lang="it-IT" strike="noStrike">
                <a:solidFill>
                  <a:srgbClr val="000000"/>
                </a:solidFill>
                <a:latin typeface="Arial"/>
                <a:ea typeface="DejaVu Sans"/>
              </a:rPr>
              <a:t> chi ha poche estrazioni raggiungerà gli altr</a:t>
            </a:r>
            <a:r>
              <a:rPr lang="it-IT" strike="noStrike">
                <a:solidFill>
                  <a:srgbClr val="000000"/>
                </a:solidFill>
                <a:latin typeface="Arial"/>
                <a:ea typeface="DejaVu Sans"/>
              </a:rPr>
              <a:t>i; </a:t>
            </a:r>
            <a:endParaRPr/>
          </a:p>
          <a:p>
            <a:pPr>
              <a:lnSpc>
                <a:spcPct val="100000"/>
              </a:lnSpc>
              <a:buSzPct val="45000"/>
              <a:buFont typeface="StarSymbol"/>
              <a:buChar char="l"/>
            </a:pPr>
            <a:r>
              <a:rPr lang="it-IT" strike="noStrike">
                <a:solidFill>
                  <a:srgbClr val="000000"/>
                </a:solidFill>
                <a:latin typeface="Arial"/>
                <a:ea typeface="DejaVu Sans"/>
              </a:rPr>
              <a:t>Gioele dice che quelli più alti hanno un livello esagerato e </a:t>
            </a:r>
            <a:r>
              <a:rPr b="1" lang="it-IT" strike="noStrike">
                <a:solidFill>
                  <a:srgbClr val="000000"/>
                </a:solidFill>
                <a:latin typeface="Arial"/>
                <a:ea typeface="DejaVu Sans"/>
              </a:rPr>
              <a:t>che quelli più bassi si alzeranno tanto mentre quelli più bassi si alzeranno di poco</a:t>
            </a:r>
            <a:endParaRPr/>
          </a:p>
        </p:txBody>
      </p:sp>
      <p:sp>
        <p:nvSpPr>
          <p:cNvPr id="122" name="CustomShape 7"/>
          <p:cNvSpPr/>
          <p:nvPr/>
        </p:nvSpPr>
        <p:spPr>
          <a:xfrm>
            <a:off x="719640" y="4680000"/>
            <a:ext cx="3811680" cy="428040"/>
          </a:xfrm>
          <a:prstGeom prst="rect">
            <a:avLst/>
          </a:prstGeom>
          <a:no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Razionalità teleologica</a:t>
            </a:r>
            <a:endParaRPr/>
          </a:p>
        </p:txBody>
      </p:sp>
      <p:sp>
        <p:nvSpPr>
          <p:cNvPr id="123" name="CustomShape 8"/>
          <p:cNvSpPr/>
          <p:nvPr/>
        </p:nvSpPr>
        <p:spPr>
          <a:xfrm>
            <a:off x="5327280" y="4537800"/>
            <a:ext cx="4099680" cy="426240"/>
          </a:xfrm>
          <a:prstGeom prst="rect">
            <a:avLst/>
          </a:prstGeom>
          <a:no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Razionalità causale</a:t>
            </a:r>
            <a:endParaRPr/>
          </a:p>
        </p:txBody>
      </p:sp>
      <p:sp>
        <p:nvSpPr>
          <p:cNvPr id="124" name="Line 9"/>
          <p:cNvSpPr/>
          <p:nvPr/>
        </p:nvSpPr>
        <p:spPr>
          <a:xfrm>
            <a:off x="1295640" y="3168000"/>
            <a:ext cx="0" cy="1512000"/>
          </a:xfrm>
          <a:prstGeom prst="line">
            <a:avLst/>
          </a:prstGeom>
          <a:ln>
            <a:solidFill>
              <a:srgbClr val="000000"/>
            </a:solidFill>
            <a:tailEnd len="med" type="triangle" w="med"/>
          </a:ln>
        </p:spPr>
      </p:sp>
      <p:sp>
        <p:nvSpPr>
          <p:cNvPr id="125" name="Line 10"/>
          <p:cNvSpPr/>
          <p:nvPr/>
        </p:nvSpPr>
        <p:spPr>
          <a:xfrm>
            <a:off x="7775280" y="3096000"/>
            <a:ext cx="0" cy="1441800"/>
          </a:xfrm>
          <a:prstGeom prst="line">
            <a:avLst/>
          </a:prstGeom>
          <a:ln>
            <a:solidFill>
              <a:srgbClr val="000000"/>
            </a:solidFill>
            <a:tailEnd len="med" type="triangle" w="med"/>
          </a:ln>
        </p:spPr>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CustomShape 1"/>
          <p:cNvSpPr/>
          <p:nvPr/>
        </p:nvSpPr>
        <p:spPr>
          <a:xfrm>
            <a:off x="577800" y="360000"/>
            <a:ext cx="8921160" cy="1295280"/>
          </a:xfrm>
          <a:prstGeom prst="rect">
            <a:avLst/>
          </a:prstGeom>
          <a:solidFill>
            <a:srgbClr val="ffff99"/>
          </a:solid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Le consegne che inducono a sperimentare modalità diverse.</a:t>
            </a:r>
            <a:endParaRPr/>
          </a:p>
          <a:p>
            <a:r>
              <a:rPr b="1" lang="it-IT" sz="2000" strike="noStrike">
                <a:solidFill>
                  <a:srgbClr val="000000"/>
                </a:solidFill>
                <a:latin typeface="Arial"/>
                <a:ea typeface="DejaVu Sans"/>
              </a:rPr>
              <a:t>Elisa (riferita alla razionalità causale): commento del grafico sulla crescita delle piantine e scrittura del mito sui quattro elementi dopo la visita a Palazzo Reale (novembre).</a:t>
            </a:r>
            <a:endParaRPr/>
          </a:p>
          <a:p>
            <a:endParaRPr/>
          </a:p>
        </p:txBody>
      </p:sp>
      <p:sp>
        <p:nvSpPr>
          <p:cNvPr id="127" name="CustomShape 2"/>
          <p:cNvSpPr/>
          <p:nvPr/>
        </p:nvSpPr>
        <p:spPr>
          <a:xfrm>
            <a:off x="367200" y="2040120"/>
            <a:ext cx="9139320" cy="5204880"/>
          </a:xfrm>
          <a:prstGeom prst="rect">
            <a:avLst/>
          </a:prstGeom>
          <a:noFill/>
          <a:ln>
            <a:noFill/>
          </a:ln>
        </p:spPr>
        <p:style>
          <a:lnRef idx="0"/>
          <a:fillRef idx="0"/>
          <a:effectRef idx="0"/>
          <a:fontRef idx="minor"/>
        </p:style>
        <p:txBody>
          <a:bodyPr lIns="90000" rIns="90000" tIns="45000" bIns="45000"/>
          <a:p>
            <a:r>
              <a:rPr b="1" lang="it-IT" strike="noStrike">
                <a:solidFill>
                  <a:srgbClr val="000000"/>
                </a:solidFill>
                <a:latin typeface="Arial"/>
                <a:ea typeface="DejaVu Sans"/>
              </a:rPr>
              <a:t>Interpretazione del grafico:</a:t>
            </a:r>
            <a:r>
              <a:rPr lang="it-IT" strike="noStrike">
                <a:solidFill>
                  <a:srgbClr val="000000"/>
                </a:solidFill>
                <a:latin typeface="Arial"/>
                <a:ea typeface="DejaVu Sans"/>
              </a:rPr>
              <a:t> la piantina con tutto è cresciuta tantissimo ed è arrivata fino al 16 maggio, la piantina n. 2 senza acqua è cresciuta solo perché alla fine le abbiamo dato pochissime gocce d'acqua se no non cresceva, quella senza luce non è cresciuta tanto, è arrivata fino al 4 aprile ma poi è morta, anche quella senza aria è cresciuta tantissimo come la n. 1 perché non siamo riusciti a togliere l'aria e stava più al caldo, quella senza terra è spuntata ed è arrivata fino a fine marzo, quella all'ombra è spuntata ma è quella che è morta prima di tutte le altre.</a:t>
            </a:r>
            <a:endParaRPr/>
          </a:p>
          <a:p>
            <a:r>
              <a:rPr lang="it-IT" strike="noStrike">
                <a:solidFill>
                  <a:srgbClr val="000000"/>
                </a:solidFill>
                <a:latin typeface="Arial"/>
                <a:ea typeface="DejaVu Sans"/>
              </a:rPr>
              <a:t>Sole, luce, terra, acqua servono per far crescere bene le piante e sono necessarie sempre per nutrirle e per non farle morire. </a:t>
            </a:r>
            <a:endParaRPr/>
          </a:p>
          <a:p>
            <a:endParaRPr/>
          </a:p>
          <a:p>
            <a:r>
              <a:rPr b="1" lang="it-IT" strike="noStrike">
                <a:solidFill>
                  <a:srgbClr val="000000"/>
                </a:solidFill>
                <a:latin typeface="Arial"/>
                <a:ea typeface="DejaVu Sans"/>
              </a:rPr>
              <a:t>Scrittura del mito</a:t>
            </a:r>
            <a:endParaRPr/>
          </a:p>
          <a:p>
            <a:r>
              <a:rPr lang="it-IT" strike="noStrike">
                <a:solidFill>
                  <a:srgbClr val="000000"/>
                </a:solidFill>
                <a:latin typeface="Arial"/>
                <a:ea typeface="DejaVu Sans"/>
              </a:rPr>
              <a:t>Improvvisamente dal cielo venne una palla di fuoco che distrusse tutto il prato verde e non restò neanche una pianta tranne il capo di tutte le piante. Il capo cercò di parlare con la palla di fuoco ma non ci riuscì. Arrivò l'acqua e sconfisse la palla di fuoco, allora la Natura decise di mettere gli elementi in angoli separati: in un angolo c'era il Fuoco, nell'altro l'Acqua, nell'altro la Terra e solo l'Aria poteva girare dappertutto. Così al centro dal capo delle piante uscirono tante altre piante ogni giorno e così la Terra diventò tutto un prato verde e il mondo non venne più distrutto.</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CustomShape 1"/>
          <p:cNvSpPr/>
          <p:nvPr/>
        </p:nvSpPr>
        <p:spPr>
          <a:xfrm>
            <a:off x="651600" y="1296000"/>
            <a:ext cx="8273520" cy="78912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200" strike="noStrike">
                <a:solidFill>
                  <a:srgbClr val="000000"/>
                </a:solidFill>
                <a:latin typeface="Liberation Sans;Arial"/>
                <a:ea typeface="Mangal"/>
              </a:rPr>
              <a:t>La gara di corsa con la nostra ombra</a:t>
            </a:r>
            <a:endParaRPr/>
          </a:p>
          <a:p>
            <a:pPr>
              <a:lnSpc>
                <a:spcPct val="100000"/>
              </a:lnSpc>
              <a:buSzPct val="45000"/>
              <a:buFont typeface="StarSymbol"/>
              <a:buChar char="l"/>
            </a:pPr>
            <a:r>
              <a:rPr lang="it-IT" sz="2200" strike="noStrike">
                <a:solidFill>
                  <a:srgbClr val="000000"/>
                </a:solidFill>
                <a:latin typeface="Liberation Sans;Arial"/>
                <a:ea typeface="Mangal"/>
              </a:rPr>
              <a:t>Disegno di ombre di un oggetto da punti di vista divers</a:t>
            </a:r>
            <a:r>
              <a:rPr lang="it-IT" sz="2400" strike="noStrike">
                <a:solidFill>
                  <a:srgbClr val="000000"/>
                </a:solidFill>
                <a:latin typeface="Liberation Sans;Arial"/>
                <a:ea typeface="Mangal"/>
              </a:rPr>
              <a:t>i</a:t>
            </a:r>
            <a:endParaRPr/>
          </a:p>
        </p:txBody>
      </p:sp>
      <p:sp>
        <p:nvSpPr>
          <p:cNvPr id="129" name="CustomShape 2"/>
          <p:cNvSpPr/>
          <p:nvPr/>
        </p:nvSpPr>
        <p:spPr>
          <a:xfrm>
            <a:off x="360000" y="2760480"/>
            <a:ext cx="8923320" cy="476640"/>
          </a:xfrm>
          <a:prstGeom prst="rect">
            <a:avLst/>
          </a:prstGeom>
          <a:noFill/>
          <a:ln>
            <a:noFill/>
          </a:ln>
        </p:spPr>
        <p:style>
          <a:lnRef idx="0"/>
          <a:fillRef idx="0"/>
          <a:effectRef idx="0"/>
          <a:fontRef idx="minor"/>
        </p:style>
        <p:txBody>
          <a:bodyPr lIns="90000" rIns="90000" tIns="45000" bIns="45000"/>
          <a:p>
            <a:pPr lvl="2">
              <a:lnSpc>
                <a:spcPct val="100000"/>
              </a:lnSpc>
              <a:buSzPct val="45000"/>
              <a:buFont typeface="StarSymbol"/>
              <a:buChar char="l"/>
            </a:pPr>
            <a:r>
              <a:rPr lang="it-IT" sz="2200" strike="noStrike">
                <a:solidFill>
                  <a:srgbClr val="000000"/>
                </a:solidFill>
                <a:latin typeface="Liberation Sans;Arial"/>
                <a:ea typeface="DejaVu Sans"/>
              </a:rPr>
              <a:t>Scrivi cosa è per te l'ombra/Scrivi cosa è per te la luce</a:t>
            </a:r>
            <a:endParaRPr/>
          </a:p>
        </p:txBody>
      </p:sp>
      <p:sp>
        <p:nvSpPr>
          <p:cNvPr id="130" name="CustomShape 3"/>
          <p:cNvSpPr/>
          <p:nvPr/>
        </p:nvSpPr>
        <p:spPr>
          <a:xfrm>
            <a:off x="653400" y="4248000"/>
            <a:ext cx="7913160" cy="71676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400" strike="noStrike">
                <a:solidFill>
                  <a:srgbClr val="000000"/>
                </a:solidFill>
                <a:latin typeface="Liberation Sans;Arial"/>
                <a:ea typeface="DejaVu Sans"/>
              </a:rPr>
              <a:t>Il video di Bruno Munari</a:t>
            </a:r>
            <a:endParaRPr/>
          </a:p>
          <a:p>
            <a:pPr>
              <a:lnSpc>
                <a:spcPct val="100000"/>
              </a:lnSpc>
              <a:buSzPct val="45000"/>
              <a:buFont typeface="StarSymbol"/>
              <a:buChar char="l"/>
            </a:pPr>
            <a:r>
              <a:rPr b="1" lang="it-IT" sz="2400" strike="noStrike" u="sng">
                <a:solidFill>
                  <a:srgbClr val="0000ff"/>
                </a:solidFill>
                <a:latin typeface="Liberation Sans;Arial"/>
                <a:ea typeface="DejaVu Sans"/>
                <a:hlinkClick r:id="rId1"/>
              </a:rPr>
              <a:t>https://www.youtube.com/watch?v=c0JHbCRWffM</a:t>
            </a:r>
            <a:r>
              <a:rPr b="1" lang="it-IT" sz="2400" strike="noStrike">
                <a:solidFill>
                  <a:srgbClr val="000000"/>
                </a:solidFill>
                <a:latin typeface="Liberation Sans;Arial"/>
                <a:ea typeface="DejaVu Sans"/>
              </a:rPr>
              <a:t> </a:t>
            </a:r>
            <a:endParaRPr/>
          </a:p>
        </p:txBody>
      </p:sp>
      <p:sp>
        <p:nvSpPr>
          <p:cNvPr id="131" name="CustomShape 4"/>
          <p:cNvSpPr/>
          <p:nvPr/>
        </p:nvSpPr>
        <p:spPr>
          <a:xfrm>
            <a:off x="576000" y="5281920"/>
            <a:ext cx="8493120" cy="76464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400" strike="noStrike">
                <a:solidFill>
                  <a:srgbClr val="000000"/>
                </a:solidFill>
                <a:latin typeface="Liberation Sans;Arial"/>
                <a:ea typeface="DejaVu Sans"/>
              </a:rPr>
              <a:t>L'operina della luce di Roberto Piumini</a:t>
            </a:r>
            <a:endParaRPr/>
          </a:p>
          <a:p>
            <a:pPr>
              <a:lnSpc>
                <a:spcPct val="100000"/>
              </a:lnSpc>
              <a:buSzPct val="45000"/>
              <a:buFont typeface="StarSymbol"/>
              <a:buChar char="l"/>
            </a:pPr>
            <a:r>
              <a:rPr b="1" lang="it-IT" sz="2400" strike="noStrike" u="sng">
                <a:solidFill>
                  <a:srgbClr val="0000ff"/>
                </a:solidFill>
                <a:latin typeface="Liberation Sans;Arial"/>
                <a:ea typeface="DejaVu Sans"/>
                <a:hlinkClick r:id="rId2"/>
              </a:rPr>
              <a:t>https://www.youtube.com/watch?v=6lqNv3DZn20</a:t>
            </a:r>
            <a:r>
              <a:rPr b="1" lang="it-IT" sz="2400" strike="noStrike">
                <a:solidFill>
                  <a:srgbClr val="000000"/>
                </a:solidFill>
                <a:latin typeface="Liberation Sans;Arial"/>
                <a:ea typeface="DejaVu Sans"/>
              </a:rPr>
              <a:t>  </a:t>
            </a:r>
            <a:endParaRPr/>
          </a:p>
        </p:txBody>
      </p:sp>
      <p:sp>
        <p:nvSpPr>
          <p:cNvPr id="132" name="CustomShape 5"/>
          <p:cNvSpPr/>
          <p:nvPr/>
        </p:nvSpPr>
        <p:spPr>
          <a:xfrm>
            <a:off x="288000" y="283680"/>
            <a:ext cx="9356760" cy="865440"/>
          </a:xfrm>
          <a:prstGeom prst="rect">
            <a:avLst/>
          </a:prstGeom>
          <a:solidFill>
            <a:srgbClr val="ffff99"/>
          </a:solid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Consegne che attivano indagini interne al fenomeno</a:t>
            </a:r>
            <a:r>
              <a:rPr lang="it-IT" sz="2800" strike="noStrike">
                <a:solidFill>
                  <a:srgbClr val="000000"/>
                </a:solidFill>
                <a:latin typeface="Arial"/>
                <a:ea typeface="DejaVu Sans"/>
              </a:rPr>
              <a:t>:</a:t>
            </a:r>
            <a:endParaRPr/>
          </a:p>
        </p:txBody>
      </p:sp>
      <p:sp>
        <p:nvSpPr>
          <p:cNvPr id="133" name="CustomShape 6"/>
          <p:cNvSpPr/>
          <p:nvPr/>
        </p:nvSpPr>
        <p:spPr>
          <a:xfrm>
            <a:off x="216360" y="2232000"/>
            <a:ext cx="9500760" cy="475200"/>
          </a:xfrm>
          <a:prstGeom prst="rect">
            <a:avLst/>
          </a:prstGeom>
          <a:solidFill>
            <a:srgbClr val="ffff99"/>
          </a:solidFill>
          <a:ln>
            <a:noFill/>
          </a:ln>
        </p:spPr>
        <p:style>
          <a:lnRef idx="0"/>
          <a:fillRef idx="0"/>
          <a:effectRef idx="0"/>
          <a:fontRef idx="minor"/>
        </p:style>
        <p:txBody>
          <a:bodyPr lIns="90000" rIns="90000" tIns="45000" bIns="45000"/>
          <a:p>
            <a:pPr>
              <a:lnSpc>
                <a:spcPct val="100000"/>
              </a:lnSpc>
              <a:buFont typeface="StarSymbol"/>
              <a:buChar char="l"/>
            </a:pPr>
            <a:r>
              <a:rPr b="1" lang="it-IT" sz="2200" strike="noStrike">
                <a:solidFill>
                  <a:srgbClr val="000000"/>
                </a:solidFill>
                <a:latin typeface="Arial"/>
                <a:ea typeface="DejaVu Sans"/>
              </a:rPr>
              <a:t>Consegne neutre in cui si rilevano le razionalità dei singoli bambini </a:t>
            </a:r>
            <a:endParaRPr/>
          </a:p>
        </p:txBody>
      </p:sp>
      <p:sp>
        <p:nvSpPr>
          <p:cNvPr id="134" name="CustomShape 7"/>
          <p:cNvSpPr/>
          <p:nvPr/>
        </p:nvSpPr>
        <p:spPr>
          <a:xfrm>
            <a:off x="288000" y="3312000"/>
            <a:ext cx="9500760" cy="501120"/>
          </a:xfrm>
          <a:prstGeom prst="rect">
            <a:avLst/>
          </a:prstGeom>
          <a:solidFill>
            <a:srgbClr val="ffff99"/>
          </a:solidFill>
          <a:ln>
            <a:noFill/>
          </a:ln>
        </p:spPr>
        <p:style>
          <a:lnRef idx="0"/>
          <a:fillRef idx="0"/>
          <a:effectRef idx="0"/>
          <a:fontRef idx="minor"/>
        </p:style>
        <p:txBody>
          <a:bodyPr lIns="90000" rIns="90000" tIns="45000" bIns="45000"/>
          <a:p>
            <a:pPr>
              <a:lnSpc>
                <a:spcPct val="100000"/>
              </a:lnSpc>
              <a:buFont typeface="StarSymbol"/>
              <a:buChar char="l"/>
            </a:pPr>
            <a:r>
              <a:rPr b="1" lang="it-IT" sz="2200" strike="noStrike">
                <a:solidFill>
                  <a:srgbClr val="000000"/>
                </a:solidFill>
                <a:latin typeface="Liberation Sans;Arial"/>
                <a:ea typeface="DejaVu Sans"/>
              </a:rPr>
              <a:t>Consegne che si sviluppano nell'area espressiva</a:t>
            </a:r>
            <a:r>
              <a:rPr b="1" lang="it-IT" sz="2200" strike="noStrike">
                <a:solidFill>
                  <a:srgbClr val="000000"/>
                </a:solidFill>
                <a:latin typeface="Arial"/>
                <a:ea typeface="DejaVu Sans"/>
              </a:rPr>
              <a:t> </a:t>
            </a:r>
            <a:endParaRPr/>
          </a:p>
        </p:txBody>
      </p:sp>
      <p:sp>
        <p:nvSpPr>
          <p:cNvPr id="135" name="CustomShape 8"/>
          <p:cNvSpPr/>
          <p:nvPr/>
        </p:nvSpPr>
        <p:spPr>
          <a:xfrm>
            <a:off x="504000" y="6244560"/>
            <a:ext cx="8853120" cy="102456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400" strike="noStrike">
                <a:solidFill>
                  <a:srgbClr val="000000"/>
                </a:solidFill>
                <a:latin typeface="Liberation Sans;Arial"/>
                <a:ea typeface="DejaVu Sans"/>
              </a:rPr>
              <a:t>Racconti informali sulla propria ombra</a:t>
            </a:r>
            <a:endParaRPr/>
          </a:p>
          <a:p>
            <a:pPr>
              <a:lnSpc>
                <a:spcPct val="100000"/>
              </a:lnSpc>
              <a:buSzPct val="45000"/>
              <a:buFont typeface="StarSymbol"/>
              <a:buChar char="l"/>
            </a:pPr>
            <a:r>
              <a:rPr lang="it-IT" sz="2400" strike="noStrike">
                <a:solidFill>
                  <a:srgbClr val="000000"/>
                </a:solidFill>
                <a:latin typeface="Liberation Sans;Arial"/>
                <a:ea typeface="DejaVu Sans"/>
              </a:rPr>
              <a:t>Elaborazione di interpretazioni diverse (esempio: miti)</a:t>
            </a:r>
            <a:endParaRPr/>
          </a:p>
        </p:txBody>
      </p:sp>
      <p:sp>
        <p:nvSpPr>
          <p:cNvPr id="136" name="CustomShape 9"/>
          <p:cNvSpPr/>
          <p:nvPr/>
        </p:nvSpPr>
        <p:spPr>
          <a:xfrm>
            <a:off x="1440000" y="3989160"/>
            <a:ext cx="6045120" cy="399960"/>
          </a:xfrm>
          <a:prstGeom prst="rect">
            <a:avLst/>
          </a:prstGeom>
          <a:noFill/>
          <a:ln>
            <a:noFill/>
          </a:ln>
        </p:spPr>
        <p:style>
          <a:lnRef idx="0"/>
          <a:fillRef idx="0"/>
          <a:effectRef idx="0"/>
          <a:fontRef idx="minor"/>
        </p:style>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7" name="CustomShape 1"/>
          <p:cNvSpPr/>
          <p:nvPr/>
        </p:nvSpPr>
        <p:spPr>
          <a:xfrm>
            <a:off x="215640" y="1080000"/>
            <a:ext cx="4821480" cy="461988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Fabiola</a:t>
            </a:r>
            <a:r>
              <a:rPr lang="it-IT" sz="2000" strike="noStrike">
                <a:solidFill>
                  <a:srgbClr val="000000"/>
                </a:solidFill>
                <a:latin typeface="Arial"/>
                <a:ea typeface="DejaVu Sans"/>
              </a:rPr>
              <a:t>: per vincere prima ci dobbiamo mettere in posizione poi se l'ombra è davanti o dietro le cose cambiano, se è davanti vince l'ombra se è dietro vinco io, perché se è davanti non possiamo mai superarla se è dietro l'ombra non ci può superare </a:t>
            </a:r>
            <a:r>
              <a:rPr b="1" lang="it-IT" sz="2000" strike="noStrike">
                <a:solidFill>
                  <a:srgbClr val="000000"/>
                </a:solidFill>
                <a:latin typeface="Arial"/>
                <a:ea typeface="DejaVu Sans"/>
              </a:rPr>
              <a:t>perché l'ombra se è davanti noi non possiamo superarla perché è troppo furba e troppo veloce,</a:t>
            </a:r>
            <a:r>
              <a:rPr lang="it-IT" sz="2000" strike="noStrike">
                <a:solidFill>
                  <a:srgbClr val="000000"/>
                </a:solidFill>
                <a:latin typeface="Arial"/>
                <a:ea typeface="DejaVu Sans"/>
              </a:rPr>
              <a:t> se è dietro lei non ci può superare perché se è davanti vince lei se è davanti noi siamo più veloci di lei e non ci può superare e poi vinciamo noi se è dietro se è davanti vince lei.</a:t>
            </a:r>
            <a:endParaRPr/>
          </a:p>
          <a:p>
            <a:r>
              <a:rPr lang="it-IT" sz="2000" strike="noStrike">
                <a:solidFill>
                  <a:srgbClr val="000000"/>
                </a:solidFill>
                <a:latin typeface="Arial"/>
                <a:ea typeface="DejaVu Sans"/>
              </a:rPr>
              <a:t>Io ho vinto perché la mia ombra era dietro</a:t>
            </a:r>
            <a:r>
              <a:rPr lang="it-IT" strike="noStrike">
                <a:solidFill>
                  <a:srgbClr val="000000"/>
                </a:solidFill>
                <a:latin typeface="Arial"/>
                <a:ea typeface="DejaVu Sans"/>
              </a:rPr>
              <a:t>.</a:t>
            </a:r>
            <a:endParaRPr/>
          </a:p>
        </p:txBody>
      </p:sp>
      <p:sp>
        <p:nvSpPr>
          <p:cNvPr id="138" name="CustomShape 2"/>
          <p:cNvSpPr/>
          <p:nvPr/>
        </p:nvSpPr>
        <p:spPr>
          <a:xfrm>
            <a:off x="5039640" y="936000"/>
            <a:ext cx="4677840" cy="235296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Alex</a:t>
            </a:r>
            <a:r>
              <a:rPr lang="it-IT" sz="2000" strike="noStrike">
                <a:solidFill>
                  <a:srgbClr val="000000"/>
                </a:solidFill>
                <a:latin typeface="Arial"/>
                <a:ea typeface="DejaVu Sans"/>
              </a:rPr>
              <a:t>: per vincere l'ombra deve essere dietro di me. Il sole mi deve venire in faccia perché </a:t>
            </a:r>
            <a:r>
              <a:rPr b="1" lang="it-IT" sz="2000" strike="noStrike">
                <a:solidFill>
                  <a:srgbClr val="000000"/>
                </a:solidFill>
                <a:latin typeface="Arial"/>
                <a:ea typeface="DejaVu Sans"/>
              </a:rPr>
              <a:t>se il sole mi viene in faccia vinco sempre io perché la mia ombra è dietro di me</a:t>
            </a:r>
            <a:r>
              <a:rPr lang="it-IT" sz="2000" strike="noStrike">
                <a:solidFill>
                  <a:srgbClr val="000000"/>
                </a:solidFill>
                <a:latin typeface="Arial"/>
                <a:ea typeface="DejaVu Sans"/>
              </a:rPr>
              <a:t> </a:t>
            </a:r>
            <a:r>
              <a:rPr b="1" lang="it-IT" sz="2000" strike="noStrike">
                <a:solidFill>
                  <a:srgbClr val="000000"/>
                </a:solidFill>
                <a:latin typeface="Arial"/>
                <a:ea typeface="DejaVu Sans"/>
              </a:rPr>
              <a:t>se il sole mi viene dietro la schiena vincerà la mia ombra perché sarà sempre davanti.</a:t>
            </a:r>
            <a:r>
              <a:rPr lang="it-IT" sz="2000" strike="noStrike">
                <a:solidFill>
                  <a:srgbClr val="000000"/>
                </a:solidFill>
                <a:latin typeface="Arial"/>
                <a:ea typeface="DejaVu Sans"/>
              </a:rPr>
              <a:t> Ho vinto.</a:t>
            </a:r>
            <a:endParaRPr/>
          </a:p>
        </p:txBody>
      </p:sp>
      <p:sp>
        <p:nvSpPr>
          <p:cNvPr id="139" name="CustomShape 3"/>
          <p:cNvSpPr/>
          <p:nvPr/>
        </p:nvSpPr>
        <p:spPr>
          <a:xfrm>
            <a:off x="431640" y="6120000"/>
            <a:ext cx="8995320" cy="1007280"/>
          </a:xfrm>
          <a:prstGeom prst="rect">
            <a:avLst/>
          </a:prstGeom>
          <a:solidFill>
            <a:srgbClr val="ffff99"/>
          </a:solidFill>
          <a:ln>
            <a:noFill/>
          </a:ln>
        </p:spPr>
        <p:style>
          <a:lnRef idx="0"/>
          <a:fillRef idx="0"/>
          <a:effectRef idx="0"/>
          <a:fontRef idx="minor"/>
        </p:style>
        <p:txBody>
          <a:bodyPr lIns="90000" rIns="90000" tIns="45000" bIns="45000"/>
          <a:p>
            <a:r>
              <a:rPr b="1" lang="it-IT" sz="2800" strike="noStrike">
                <a:solidFill>
                  <a:srgbClr val="000000"/>
                </a:solidFill>
                <a:latin typeface="Arial"/>
                <a:ea typeface="DejaVu Sans"/>
              </a:rPr>
              <a:t>“</a:t>
            </a:r>
            <a:r>
              <a:rPr b="1" lang="it-IT" sz="2800" strike="noStrike">
                <a:solidFill>
                  <a:srgbClr val="000000"/>
                </a:solidFill>
                <a:latin typeface="Arial"/>
                <a:ea typeface="DejaVu Sans"/>
              </a:rPr>
              <a:t>La gara di corsa” fa emergere la razionalità causale (solo Fabiola è sulla razionalità teleologica.</a:t>
            </a:r>
            <a:endParaRPr/>
          </a:p>
        </p:txBody>
      </p:sp>
      <p:sp>
        <p:nvSpPr>
          <p:cNvPr id="140" name="CustomShape 4"/>
          <p:cNvSpPr/>
          <p:nvPr/>
        </p:nvSpPr>
        <p:spPr>
          <a:xfrm>
            <a:off x="5113800" y="3672000"/>
            <a:ext cx="4387680" cy="208404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Alessandro:</a:t>
            </a:r>
            <a:r>
              <a:rPr lang="it-IT" sz="2000" strike="noStrike">
                <a:solidFill>
                  <a:srgbClr val="000000"/>
                </a:solidFill>
                <a:latin typeface="Arial"/>
                <a:ea typeface="DejaVu Sans"/>
              </a:rPr>
              <a:t> per far sì che vinco devo mettermi davanti al sole </a:t>
            </a:r>
            <a:r>
              <a:rPr b="1" lang="it-IT" sz="2000" strike="noStrike">
                <a:solidFill>
                  <a:srgbClr val="000000"/>
                </a:solidFill>
                <a:latin typeface="Arial"/>
                <a:ea typeface="DejaVu Sans"/>
              </a:rPr>
              <a:t>che mi picchia in faccia così quando la maestra dice via l'ombra è dietro e così perde e invece vinco io. </a:t>
            </a:r>
            <a:endParaRPr/>
          </a:p>
          <a:p>
            <a:r>
              <a:rPr lang="it-IT" sz="2000" strike="noStrike">
                <a:solidFill>
                  <a:srgbClr val="000000"/>
                </a:solidFill>
                <a:latin typeface="Arial"/>
                <a:ea typeface="DejaVu Sans"/>
              </a:rPr>
              <a:t>Io ho vinto contro l'ombra perché io mi sono messo contro il sole.</a:t>
            </a:r>
            <a:endParaRPr/>
          </a:p>
        </p:txBody>
      </p:sp>
      <p:sp>
        <p:nvSpPr>
          <p:cNvPr id="141" name="CustomShape 5"/>
          <p:cNvSpPr/>
          <p:nvPr/>
        </p:nvSpPr>
        <p:spPr>
          <a:xfrm>
            <a:off x="287640" y="505800"/>
            <a:ext cx="4315680" cy="426240"/>
          </a:xfrm>
          <a:prstGeom prst="rect">
            <a:avLst/>
          </a:prstGeom>
          <a:no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Razionalità teleologica</a:t>
            </a:r>
            <a:endParaRPr/>
          </a:p>
        </p:txBody>
      </p:sp>
      <p:sp>
        <p:nvSpPr>
          <p:cNvPr id="142" name="CustomShape 6"/>
          <p:cNvSpPr/>
          <p:nvPr/>
        </p:nvSpPr>
        <p:spPr>
          <a:xfrm>
            <a:off x="5183280" y="432000"/>
            <a:ext cx="4027680" cy="426240"/>
          </a:xfrm>
          <a:prstGeom prst="rect">
            <a:avLst/>
          </a:prstGeom>
          <a:no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Razionalità causale </a:t>
            </a: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CustomShape 1"/>
          <p:cNvSpPr/>
          <p:nvPr/>
        </p:nvSpPr>
        <p:spPr>
          <a:xfrm>
            <a:off x="719640" y="576000"/>
            <a:ext cx="4459680" cy="571788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Sofia</a:t>
            </a:r>
            <a:endParaRPr/>
          </a:p>
          <a:p>
            <a:r>
              <a:rPr b="1" lang="it-IT" strike="noStrike">
                <a:solidFill>
                  <a:srgbClr val="000000"/>
                </a:solidFill>
                <a:latin typeface="Arial"/>
                <a:ea typeface="DejaVu Sans"/>
              </a:rPr>
              <a:t>Prima le ho detto che cosa faccio dopo le ho fatto vedere cosa le ho detto poi provavamo a fare cose che facevano gli altri</a:t>
            </a:r>
            <a:r>
              <a:rPr lang="it-IT" strike="noStrike">
                <a:solidFill>
                  <a:srgbClr val="000000"/>
                </a:solidFill>
                <a:latin typeface="Arial"/>
                <a:ea typeface="DejaVu Sans"/>
              </a:rPr>
              <a:t>, la maestra ci ha chiamati e ci ha detto “ora potete giocare insieme ai compagni” e abbiamo giocato insieme, io ho giocato con Elisa, Aurora e un po' con Carola, insieme abbiamo giocato a prendere, a rincorrerci, a fare ginnastica, a parlare e abbiamo fatto altre ombre ma di animali, mostri, streghe, fantasmi, gnomi, fate, farfalle, coccinelle e tutti gli insetti, abbiamo giocato a inseguire le ombre, giocavamo a chi salta più in alto, abbiamo giocato a correre.</a:t>
            </a:r>
            <a:r>
              <a:rPr b="1" lang="it-IT" strike="noStrike">
                <a:solidFill>
                  <a:srgbClr val="000000"/>
                </a:solidFill>
                <a:latin typeface="Arial"/>
                <a:ea typeface="DejaVu Sans"/>
              </a:rPr>
              <a:t> Ho insegnato alla mia ombra le cose che ci ha insegnato la maestra a noi, abbiamo guardato tante cose che io e i miei compagni sappiamo, ci siamo seduti a riposare e dopo siamo andati di nuovo in classe a scrivere.</a:t>
            </a:r>
            <a:endParaRPr/>
          </a:p>
        </p:txBody>
      </p:sp>
      <p:sp>
        <p:nvSpPr>
          <p:cNvPr id="144" name="CustomShape 2"/>
          <p:cNvSpPr/>
          <p:nvPr/>
        </p:nvSpPr>
        <p:spPr>
          <a:xfrm>
            <a:off x="5471280" y="648000"/>
            <a:ext cx="4243680" cy="546192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Benedetta</a:t>
            </a:r>
            <a:endParaRPr/>
          </a:p>
          <a:p>
            <a:r>
              <a:rPr lang="it-IT" strike="noStrike">
                <a:solidFill>
                  <a:srgbClr val="000000"/>
                </a:solidFill>
                <a:latin typeface="Arial"/>
                <a:ea typeface="DejaVu Sans"/>
              </a:rPr>
              <a:t>Ho visto la mia ombra, adesso si vedevano solo le gambe, la mia ombra è molto scura, mi rende più piccola, alcune volte l'ombra si vede da sotto e ieri quando ero a casa vedevo i miei compagni in giardino e dopo che erano andati in classe erano nuovamente usciti, io dicevo: “ma riescono? Cosa vanno a fare?” stavano giocando con le ombre. Le ombre vengono: dietro, davanti, a destra e a sinistra, l'ombra viene solo con la luce se è buio non viene, l'ombra intorno è più chiara, l'ombra fa proprio la mossa che fai, se alzi il piede e lo muovi l'ombra è ancora più scura io non mi ero divertita perché non l'ho proprio fatta però a casa ho fatto altri giochi ed è strano che la maestra Giuseppina li abbia fatto uscire la seconda volta. </a:t>
            </a:r>
            <a:endParaRPr/>
          </a:p>
        </p:txBody>
      </p:sp>
      <p:sp>
        <p:nvSpPr>
          <p:cNvPr id="145" name="CustomShape 3"/>
          <p:cNvSpPr/>
          <p:nvPr/>
        </p:nvSpPr>
        <p:spPr>
          <a:xfrm>
            <a:off x="936000" y="6700680"/>
            <a:ext cx="8492760" cy="712080"/>
          </a:xfrm>
          <a:prstGeom prst="rect">
            <a:avLst/>
          </a:prstGeom>
          <a:solidFill>
            <a:srgbClr val="ffff99"/>
          </a:solid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Conoscere la mia ombra è una consegna che dà spazio all'esercizio delle  razionalità che caratterizzano i bambini</a:t>
            </a:r>
            <a:r>
              <a:rPr b="1" lang="it-IT" strike="noStrike">
                <a:solidFill>
                  <a:srgbClr val="000000"/>
                </a:solidFill>
                <a:latin typeface="Arial"/>
                <a:ea typeface="DejaVu Sans"/>
              </a:rPr>
              <a:t> </a:t>
            </a: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6" name="CustomShape 1"/>
          <p:cNvSpPr/>
          <p:nvPr/>
        </p:nvSpPr>
        <p:spPr>
          <a:xfrm>
            <a:off x="608040" y="1296000"/>
            <a:ext cx="4357080" cy="6724080"/>
          </a:xfrm>
          <a:prstGeom prst="rect">
            <a:avLst/>
          </a:prstGeom>
          <a:noFill/>
          <a:ln>
            <a:noFill/>
          </a:ln>
        </p:spPr>
        <p:style>
          <a:lnRef idx="0"/>
          <a:fillRef idx="0"/>
          <a:effectRef idx="0"/>
          <a:fontRef idx="minor"/>
        </p:style>
        <p:txBody>
          <a:bodyPr lIns="90000" rIns="90000" tIns="45000" bIns="45000"/>
          <a:p>
            <a:r>
              <a:rPr lang="it-IT" sz="2000" strike="noStrike">
                <a:solidFill>
                  <a:srgbClr val="000000"/>
                </a:solidFill>
                <a:latin typeface="Arial"/>
                <a:ea typeface="DejaVu Sans"/>
              </a:rPr>
              <a:t>Per me </a:t>
            </a:r>
            <a:r>
              <a:rPr b="1" lang="it-IT" sz="2000" strike="noStrike">
                <a:solidFill>
                  <a:srgbClr val="000000"/>
                </a:solidFill>
                <a:latin typeface="Arial"/>
                <a:ea typeface="DejaVu Sans"/>
              </a:rPr>
              <a:t>l'ombra</a:t>
            </a:r>
            <a:r>
              <a:rPr lang="it-IT" sz="2000" strike="noStrike">
                <a:solidFill>
                  <a:srgbClr val="000000"/>
                </a:solidFill>
                <a:latin typeface="Arial"/>
                <a:ea typeface="DejaVu Sans"/>
              </a:rPr>
              <a:t> è una cosa un po' paurosa però è anche una cosa divertente, perché è paurosa se magari vedo un'ombra, con anche l'ombra del coltello o pistola allora penso che qualche sconosciuto vuole ammazzarmi, ma invece può essere una persona conosciuta tipo: mia mamma che ha un legno a forma di pistola o un legno a forma di coltello, ecco la mia paura. </a:t>
            </a:r>
            <a:endParaRPr/>
          </a:p>
          <a:p>
            <a:r>
              <a:rPr lang="it-IT" sz="2000" strike="noStrike">
                <a:solidFill>
                  <a:srgbClr val="000000"/>
                </a:solidFill>
                <a:latin typeface="Arial"/>
                <a:ea typeface="DejaVu Sans"/>
              </a:rPr>
              <a:t>È divertente quando faccio le ombre cinesi tipo: l'uccello aquila reale o un falco e un gabbiano, mi diverte anche fare i mostri a 4 braccia, 9 gambe e 5 teste e mi diverte anche fare le gare con la mia ombra in un modo vinco io, nell'altro lei e un modo pareggiamo.</a:t>
            </a:r>
            <a:endParaRPr/>
          </a:p>
        </p:txBody>
      </p:sp>
      <p:sp>
        <p:nvSpPr>
          <p:cNvPr id="147" name="CustomShape 2"/>
          <p:cNvSpPr/>
          <p:nvPr/>
        </p:nvSpPr>
        <p:spPr>
          <a:xfrm>
            <a:off x="5471280" y="1224000"/>
            <a:ext cx="4317120" cy="6319800"/>
          </a:xfrm>
          <a:prstGeom prst="rect">
            <a:avLst/>
          </a:prstGeom>
          <a:noFill/>
          <a:ln>
            <a:noFill/>
          </a:ln>
        </p:spPr>
        <p:style>
          <a:lnRef idx="0"/>
          <a:fillRef idx="0"/>
          <a:effectRef idx="0"/>
          <a:fontRef idx="minor"/>
        </p:style>
        <p:txBody>
          <a:bodyPr lIns="90000" rIns="90000" tIns="45000" bIns="45000"/>
          <a:p>
            <a:r>
              <a:rPr lang="it-IT" sz="2000" strike="noStrike">
                <a:solidFill>
                  <a:srgbClr val="000000"/>
                </a:solidFill>
                <a:latin typeface="Arial"/>
                <a:ea typeface="DejaVu Sans"/>
              </a:rPr>
              <a:t>Per me</a:t>
            </a:r>
            <a:r>
              <a:rPr b="1" lang="it-IT" sz="2000" strike="noStrike">
                <a:solidFill>
                  <a:srgbClr val="000000"/>
                </a:solidFill>
                <a:latin typeface="Arial"/>
                <a:ea typeface="DejaVu Sans"/>
              </a:rPr>
              <a:t> la luce</a:t>
            </a:r>
            <a:r>
              <a:rPr lang="it-IT" sz="2000" strike="noStrike">
                <a:solidFill>
                  <a:srgbClr val="000000"/>
                </a:solidFill>
                <a:latin typeface="Arial"/>
                <a:ea typeface="DejaVu Sans"/>
              </a:rPr>
              <a:t> è cosa cosa che mi protegge ma anche una cosa che mi orienta, mi protegge perché magari non vedo niente per colpa del buio allora penso che qualcuno mi vuole assalire di nascosto però se accendo la luce posso vedere allora se qualcuno mi vuole assalire io lo vedo allora lo schivo, ecco come mi protegge la luce contro il buio. </a:t>
            </a:r>
            <a:endParaRPr/>
          </a:p>
          <a:p>
            <a:r>
              <a:rPr lang="it-IT" sz="2000" strike="noStrike">
                <a:solidFill>
                  <a:srgbClr val="000000"/>
                </a:solidFill>
                <a:latin typeface="Arial"/>
                <a:ea typeface="DejaVu Sans"/>
              </a:rPr>
              <a:t>Mi orienta perché magari mi perdo da solo al buio così non vedo niente però se c'è una luce la seguo così quando sono arrivato dalla luce la prendo se è una torcia, così vedo le cose allora mi oriento così posso trovare i miei genitori, ecco perché la luce mi orienta così non mi perdo ecco le cose che mi orientano e la luce che mi protegge.</a:t>
            </a:r>
            <a:endParaRPr/>
          </a:p>
        </p:txBody>
      </p:sp>
      <p:sp>
        <p:nvSpPr>
          <p:cNvPr id="148" name="CustomShape 3"/>
          <p:cNvSpPr/>
          <p:nvPr/>
        </p:nvSpPr>
        <p:spPr>
          <a:xfrm>
            <a:off x="288000" y="360000"/>
            <a:ext cx="9213120" cy="789120"/>
          </a:xfrm>
          <a:prstGeom prst="rect">
            <a:avLst/>
          </a:prstGeom>
          <a:solidFill>
            <a:srgbClr val="ffff99"/>
          </a:solid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a:t>
            </a:r>
            <a:r>
              <a:rPr b="1" lang="it-IT" sz="2400" strike="noStrike">
                <a:solidFill>
                  <a:srgbClr val="000000"/>
                </a:solidFill>
                <a:latin typeface="Arial"/>
                <a:ea typeface="DejaVu Sans"/>
              </a:rPr>
              <a:t>Scrivi cosa è per te l'ombra/la luce fa emergere le specificità individuali:  Matteo (razionalità teleologica)</a:t>
            </a: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9" name="CustomShape 1"/>
          <p:cNvSpPr/>
          <p:nvPr/>
        </p:nvSpPr>
        <p:spPr>
          <a:xfrm>
            <a:off x="647640" y="360360"/>
            <a:ext cx="8419320" cy="499680"/>
          </a:xfrm>
          <a:prstGeom prst="rect">
            <a:avLst/>
          </a:prstGeom>
          <a:solidFill>
            <a:srgbClr val="ffff99"/>
          </a:solid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Alessio (razionalità causale)</a:t>
            </a:r>
            <a:endParaRPr/>
          </a:p>
        </p:txBody>
      </p:sp>
      <p:sp>
        <p:nvSpPr>
          <p:cNvPr id="150" name="CustomShape 2"/>
          <p:cNvSpPr/>
          <p:nvPr/>
        </p:nvSpPr>
        <p:spPr>
          <a:xfrm>
            <a:off x="432000" y="3168000"/>
            <a:ext cx="4389120" cy="316512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L'ombra si forma con il sole o la luna, con la luce che riflettono viene la nostra ombra che è una cosa che è sempre con noi fanno sempre quello che facciamo cioè ci ricopiano ogni posizione facciamo anche posizioni super mega ultra extra difficili, l'ombra ce la fa sempre a copiare anche se qualcuno si sente solo fa qualcosa con l'ombra e così non si sente solo non si annoia più e la prossima volta sa cosa fare, parlare con l'ombra, giocare con l'ombra o rincorrere l'ombra.</a:t>
            </a:r>
            <a:endParaRPr/>
          </a:p>
        </p:txBody>
      </p:sp>
      <p:sp>
        <p:nvSpPr>
          <p:cNvPr id="151" name="CustomShape 3"/>
          <p:cNvSpPr/>
          <p:nvPr/>
        </p:nvSpPr>
        <p:spPr>
          <a:xfrm>
            <a:off x="4968000" y="1632240"/>
            <a:ext cx="4461120" cy="290304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La luce è una cosa che viene dal sole dalla luna dalle stelle dai lampadari. La luce del sole e della luna c'è in tutto il mondo anzi tutto l'universo la luce ci fa vedere ma anche dentro le case perché la luce del sole e della luna entra nelle case ma poi c'è la luce della lampadina e della TV così anche dentro casa anche se è buio fuori e tutto chiuso dentro perché puoi accendere la luce e ci vedi o la televisione e vedi lo stesso.</a:t>
            </a: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52" name="" descr=""/>
          <p:cNvPicPr/>
          <p:nvPr/>
        </p:nvPicPr>
        <p:blipFill>
          <a:blip r:embed="rId1"/>
          <a:stretch/>
        </p:blipFill>
        <p:spPr>
          <a:xfrm>
            <a:off x="432000" y="936000"/>
            <a:ext cx="3988080" cy="2231280"/>
          </a:xfrm>
          <a:prstGeom prst="rect">
            <a:avLst/>
          </a:prstGeom>
          <a:ln>
            <a:noFill/>
          </a:ln>
        </p:spPr>
      </p:pic>
      <p:pic>
        <p:nvPicPr>
          <p:cNvPr id="153" name="" descr=""/>
          <p:cNvPicPr/>
          <p:nvPr/>
        </p:nvPicPr>
        <p:blipFill>
          <a:blip r:embed="rId2"/>
          <a:stretch/>
        </p:blipFill>
        <p:spPr>
          <a:xfrm>
            <a:off x="5477040" y="4248000"/>
            <a:ext cx="4318200" cy="2415960"/>
          </a:xfrm>
          <a:prstGeom prst="rect">
            <a:avLst/>
          </a:prstGeom>
          <a:ln>
            <a:noFill/>
          </a:ln>
        </p:spPr>
      </p:pic>
      <p:pic>
        <p:nvPicPr>
          <p:cNvPr id="154" name="" descr=""/>
          <p:cNvPicPr/>
          <p:nvPr/>
        </p:nvPicPr>
        <p:blipFill>
          <a:blip r:embed="rId3"/>
          <a:stretch/>
        </p:blipFill>
        <p:spPr>
          <a:xfrm>
            <a:off x="577080" y="4351320"/>
            <a:ext cx="4318200" cy="2415960"/>
          </a:xfrm>
          <a:prstGeom prst="rect">
            <a:avLst/>
          </a:prstGeom>
          <a:ln>
            <a:noFill/>
          </a:ln>
        </p:spPr>
      </p:pic>
      <p:sp>
        <p:nvSpPr>
          <p:cNvPr id="155" name="CustomShape 1"/>
          <p:cNvSpPr/>
          <p:nvPr/>
        </p:nvSpPr>
        <p:spPr>
          <a:xfrm>
            <a:off x="1441440" y="216000"/>
            <a:ext cx="3737880" cy="34092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MOSTRI E OMBRE</a:t>
            </a:r>
            <a:endParaRPr/>
          </a:p>
        </p:txBody>
      </p:sp>
      <p:sp>
        <p:nvSpPr>
          <p:cNvPr id="156" name="CustomShape 2"/>
          <p:cNvSpPr/>
          <p:nvPr/>
        </p:nvSpPr>
        <p:spPr>
          <a:xfrm>
            <a:off x="504000" y="3744000"/>
            <a:ext cx="9140760" cy="71676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LUCE E OMBRE/ASSENZA DI LUCE E BUIO</a:t>
            </a:r>
            <a:endParaRPr/>
          </a:p>
        </p:txBody>
      </p:sp>
      <p:sp>
        <p:nvSpPr>
          <p:cNvPr id="157" name="CustomShape 3"/>
          <p:cNvSpPr/>
          <p:nvPr/>
        </p:nvSpPr>
        <p:spPr>
          <a:xfrm>
            <a:off x="4680000" y="300960"/>
            <a:ext cx="5111280" cy="3226320"/>
          </a:xfrm>
          <a:prstGeom prst="rect">
            <a:avLst/>
          </a:prstGeom>
          <a:solidFill>
            <a:srgbClr val="ffff99"/>
          </a:solid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Area espressiva:</a:t>
            </a:r>
            <a:r>
              <a:rPr lang="it-IT" sz="2200" strike="noStrike">
                <a:solidFill>
                  <a:srgbClr val="000000"/>
                </a:solidFill>
                <a:latin typeface="Arial"/>
                <a:ea typeface="DejaVu Sans"/>
              </a:rPr>
              <a:t> i bambini hanno visto il buio come “assenza di luce”,  il buio è stato subito collegato al nero alle ombre e alla paura e tale tematica è stata ripresa dopo la visita al Museo Archeologico di Pegli in cui una parte dell'allestimento guidava a considerare le emozioni nel vissuto dell'uomo preistorico.</a:t>
            </a:r>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8" name="CustomShape 1"/>
          <p:cNvSpPr/>
          <p:nvPr/>
        </p:nvSpPr>
        <p:spPr>
          <a:xfrm>
            <a:off x="792000" y="938160"/>
            <a:ext cx="8273160" cy="717120"/>
          </a:xfrm>
          <a:prstGeom prst="rect">
            <a:avLst/>
          </a:prstGeom>
          <a:solidFill>
            <a:srgbClr val="ffff99"/>
          </a:solidFill>
          <a:ln>
            <a:noFill/>
          </a:ln>
        </p:spPr>
        <p:style>
          <a:lnRef idx="0"/>
          <a:fillRef idx="0"/>
          <a:effectRef idx="0"/>
          <a:fontRef idx="minor"/>
        </p:style>
        <p:txBody>
          <a:bodyPr lIns="90000" rIns="90000" tIns="45000" bIns="45000"/>
          <a:p>
            <a:pPr algn="ctr">
              <a:lnSpc>
                <a:spcPct val="100000"/>
              </a:lnSpc>
            </a:pPr>
            <a:r>
              <a:rPr b="1" lang="it-IT" sz="3200" strike="noStrike">
                <a:solidFill>
                  <a:srgbClr val="000000"/>
                </a:solidFill>
                <a:latin typeface="Arial"/>
                <a:ea typeface="DejaVu Sans"/>
              </a:rPr>
              <a:t>La spiritualità dell'uomo della preistoria</a:t>
            </a:r>
            <a:endParaRPr/>
          </a:p>
        </p:txBody>
      </p:sp>
      <p:sp>
        <p:nvSpPr>
          <p:cNvPr id="159" name="CustomShape 2"/>
          <p:cNvSpPr/>
          <p:nvPr/>
        </p:nvSpPr>
        <p:spPr>
          <a:xfrm>
            <a:off x="720000" y="2022480"/>
            <a:ext cx="7913160" cy="143280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800" strike="noStrike">
                <a:solidFill>
                  <a:srgbClr val="000000"/>
                </a:solidFill>
                <a:latin typeface="Arial"/>
                <a:ea typeface="DejaVu Sans"/>
              </a:rPr>
              <a:t>Laboratorio di scrittura creativa: scrivere un testo in cui devono comparire quattro parole (fra esse ombra e caverna)</a:t>
            </a:r>
            <a:endParaRPr/>
          </a:p>
        </p:txBody>
      </p:sp>
      <p:sp>
        <p:nvSpPr>
          <p:cNvPr id="160" name="CustomShape 3"/>
          <p:cNvSpPr/>
          <p:nvPr/>
        </p:nvSpPr>
        <p:spPr>
          <a:xfrm>
            <a:off x="864000" y="3692880"/>
            <a:ext cx="8063280" cy="1274400"/>
          </a:xfrm>
          <a:prstGeom prst="rect">
            <a:avLst/>
          </a:prstGeom>
          <a:noFill/>
          <a:ln>
            <a:noFill/>
          </a:ln>
        </p:spPr>
        <p:style>
          <a:lnRef idx="0"/>
          <a:fillRef idx="0"/>
          <a:effectRef idx="0"/>
          <a:fontRef idx="minor"/>
        </p:style>
        <p:txBody>
          <a:bodyPr lIns="90000" rIns="90000" tIns="45000" bIns="45000"/>
          <a:p>
            <a:r>
              <a:rPr lang="it-IT" sz="2800" strike="noStrike">
                <a:solidFill>
                  <a:srgbClr val="000000"/>
                </a:solidFill>
                <a:latin typeface="Arial"/>
                <a:ea typeface="DejaVu Sans"/>
              </a:rPr>
              <a:t>Visita al Museo archeologico di Pegli: riflessioni riprendendo le parole chiave dell'allestimento (fra esse paura e magia) </a:t>
            </a:r>
            <a:endParaRPr/>
          </a:p>
        </p:txBody>
      </p:sp>
      <p:sp>
        <p:nvSpPr>
          <p:cNvPr id="161" name="CustomShape 4"/>
          <p:cNvSpPr/>
          <p:nvPr/>
        </p:nvSpPr>
        <p:spPr>
          <a:xfrm>
            <a:off x="936000" y="5184000"/>
            <a:ext cx="7847280" cy="879480"/>
          </a:xfrm>
          <a:prstGeom prst="rect">
            <a:avLst/>
          </a:prstGeom>
          <a:noFill/>
          <a:ln>
            <a:noFill/>
          </a:ln>
        </p:spPr>
        <p:style>
          <a:lnRef idx="0"/>
          <a:fillRef idx="0"/>
          <a:effectRef idx="0"/>
          <a:fontRef idx="minor"/>
        </p:style>
        <p:txBody>
          <a:bodyPr lIns="90000" rIns="90000" tIns="45000" bIns="45000"/>
          <a:p>
            <a:r>
              <a:rPr lang="it-IT" sz="2800" strike="noStrike">
                <a:solidFill>
                  <a:srgbClr val="000000"/>
                </a:solidFill>
                <a:latin typeface="Arial"/>
                <a:ea typeface="DejaVu Sans"/>
              </a:rPr>
              <a:t>Lettura del libro “Cacciatori di mammut”: analisi di un frammento interessante </a:t>
            </a:r>
            <a:endParaRPr/>
          </a:p>
        </p:txBody>
      </p:sp>
      <p:sp>
        <p:nvSpPr>
          <p:cNvPr id="162" name="CustomShape 5"/>
          <p:cNvSpPr/>
          <p:nvPr/>
        </p:nvSpPr>
        <p:spPr>
          <a:xfrm>
            <a:off x="792000" y="6336000"/>
            <a:ext cx="8495280" cy="769320"/>
          </a:xfrm>
          <a:prstGeom prst="rect">
            <a:avLst/>
          </a:prstGeom>
          <a:solidFill>
            <a:srgbClr val="ffff99"/>
          </a:solid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Consegne che sviluppano l'aspetto espressivo-creativo emozionale</a:t>
            </a: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3" name="CustomShape 1"/>
          <p:cNvSpPr/>
          <p:nvPr/>
        </p:nvSpPr>
        <p:spPr>
          <a:xfrm>
            <a:off x="144000" y="216000"/>
            <a:ext cx="9717120" cy="742608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 </a:t>
            </a:r>
            <a:r>
              <a:rPr b="1" lang="it-IT" sz="2000" strike="noStrike">
                <a:solidFill>
                  <a:srgbClr val="000000"/>
                </a:solidFill>
                <a:latin typeface="Arial"/>
                <a:ea typeface="DejaVu Sans"/>
              </a:rPr>
              <a:t>Matteo (razionalità teleologica):</a:t>
            </a:r>
            <a:r>
              <a:rPr lang="it-IT" sz="2000" strike="noStrike">
                <a:solidFill>
                  <a:srgbClr val="000000"/>
                </a:solidFill>
                <a:latin typeface="Arial"/>
                <a:ea typeface="DejaVu Sans"/>
              </a:rPr>
              <a:t> c'era una volta un popolo di uomini primitivi che non aveva paura del buio. Un giorno qualunque una persona andò a cacciare l'orso delle caverne da solo, la caverna dell'orso era molto buia ma si trattava di un abitante del popolo che non aveva paura del buio, ma quando l'uomo entrò sentì dei suoni spaventosi e vide delle ombre spaventose, allora scappò e ritornò al villaggio urlando: “stiamo lontani dal buio fa paura!”. Tutti lo presero in giro ma il più saggio del popolo gli disse “devi venire con me nel monte Fuoco e lì troverai una cosa importante contro questa paura” così iniziò il viaggio con il saggio, ad un certo punto il saggio morì quindi proseguì da solo, aveva paura ma lui ci provava, arrivato in cima trovò il fuoco, con il fuoco sconfisse le tenebre e sparse il fuoco per tutto il mondo e allora capì le parole del vecchio.</a:t>
            </a:r>
            <a:endParaRPr/>
          </a:p>
          <a:p>
            <a:r>
              <a:rPr b="1" lang="it-IT" sz="2000" strike="noStrike">
                <a:solidFill>
                  <a:srgbClr val="000000"/>
                </a:solidFill>
                <a:latin typeface="Arial"/>
                <a:ea typeface="DejaVu Sans"/>
              </a:rPr>
              <a:t>Benedetta (razionalità causale):</a:t>
            </a:r>
            <a:r>
              <a:rPr lang="it-IT" sz="2000" strike="noStrike">
                <a:solidFill>
                  <a:srgbClr val="000000"/>
                </a:solidFill>
                <a:latin typeface="Arial"/>
                <a:ea typeface="DejaVu Sans"/>
              </a:rPr>
              <a:t> tempo fa in un paese terrificante c'erano delle caverne molto paurose, c'erano anche delle ombre tutte le cose che erano in quelle caverne facevano paura. Le ombre si muovevano sempre sembravano come dei ramoscelli. Chi entrava in quelle caverne scappava appena vedeva quelle ombre.  Il fuoco aveva le gambe, gli occhi, la bocca, le orecchie, le mani, i piedi e il naso. Le caverne non erano caverne erano tartarughe giganti, lì dentro era tutto strano non c'era niente di normale. C'era un animale con le zampe da tigre, la coda da leone, la faccia da gatta, i denti a sciabola e il corpo da umano, quell'animale era chiamato il Leggtluman. Un tempo era stato una bellissima leonessa ma il Sole gli aveva fatto un maleficio perché non aveva ubbidito ai suoi ordini. Quando il Leggtluman uscì finalmente dalla caverna il Sole tolse il maleficio ma la leonessa era ormai troppo vecchia, divenne di nuovo una leonessa ma disse addio a tutti e morì.</a:t>
            </a:r>
            <a:endParaRPr/>
          </a:p>
          <a:p>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5" name="CustomShape 1"/>
          <p:cNvSpPr/>
          <p:nvPr/>
        </p:nvSpPr>
        <p:spPr>
          <a:xfrm>
            <a:off x="503280" y="432000"/>
            <a:ext cx="8994240" cy="54072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400" strike="noStrike">
                <a:solidFill>
                  <a:srgbClr val="000000"/>
                </a:solidFill>
                <a:latin typeface="Arial"/>
                <a:ea typeface="DejaVu Sans"/>
              </a:rPr>
              <a:t>Dalla sperimentazione di Lia Zunino (settembre 2016) </a:t>
            </a:r>
            <a:endParaRPr/>
          </a:p>
        </p:txBody>
      </p:sp>
      <p:pic>
        <p:nvPicPr>
          <p:cNvPr id="76" name="" descr=""/>
          <p:cNvPicPr/>
          <p:nvPr/>
        </p:nvPicPr>
        <p:blipFill>
          <a:blip r:embed="rId1"/>
          <a:stretch/>
        </p:blipFill>
        <p:spPr>
          <a:xfrm>
            <a:off x="1079280" y="1056960"/>
            <a:ext cx="7470720" cy="4957920"/>
          </a:xfrm>
          <a:prstGeom prst="rect">
            <a:avLst/>
          </a:prstGeom>
          <a:ln>
            <a:noFill/>
          </a:ln>
        </p:spPr>
      </p:pic>
      <p:sp>
        <p:nvSpPr>
          <p:cNvPr id="77" name="CustomShape 2"/>
          <p:cNvSpPr/>
          <p:nvPr/>
        </p:nvSpPr>
        <p:spPr>
          <a:xfrm>
            <a:off x="575280" y="6624000"/>
            <a:ext cx="9138240" cy="425880"/>
          </a:xfrm>
          <a:prstGeom prst="rect">
            <a:avLst/>
          </a:prstGeom>
          <a:no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Alla ricerca di altri Tommaso e Alessandra...</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4" name="CustomShape 1"/>
          <p:cNvSpPr/>
          <p:nvPr/>
        </p:nvSpPr>
        <p:spPr>
          <a:xfrm>
            <a:off x="360000" y="288000"/>
            <a:ext cx="9212760" cy="1024560"/>
          </a:xfrm>
          <a:prstGeom prst="rect">
            <a:avLst/>
          </a:prstGeom>
          <a:no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La visita al Museo Archeologico di Pegli per esplorare la spiritualità dell'uomo primitivo</a:t>
            </a:r>
            <a:r>
              <a:rPr lang="it-IT" sz="2200" strike="noStrike">
                <a:solidFill>
                  <a:srgbClr val="000000"/>
                </a:solidFill>
                <a:latin typeface="Arial"/>
                <a:ea typeface="DejaVu Sans"/>
              </a:rPr>
              <a:t>: dalle parole chiave dell'esposizione all'elaborazione individuale dei bambini</a:t>
            </a:r>
            <a:endParaRPr/>
          </a:p>
        </p:txBody>
      </p:sp>
      <p:sp>
        <p:nvSpPr>
          <p:cNvPr id="165" name="CustomShape 2"/>
          <p:cNvSpPr/>
          <p:nvPr/>
        </p:nvSpPr>
        <p:spPr>
          <a:xfrm>
            <a:off x="3744000" y="1440000"/>
            <a:ext cx="1868760" cy="399600"/>
          </a:xfrm>
          <a:prstGeom prst="rect">
            <a:avLst/>
          </a:prstGeom>
          <a:solidFill>
            <a:srgbClr val="ffff99"/>
          </a:solid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Paura</a:t>
            </a:r>
            <a:endParaRPr/>
          </a:p>
        </p:txBody>
      </p:sp>
      <p:sp>
        <p:nvSpPr>
          <p:cNvPr id="166" name="CustomShape 3"/>
          <p:cNvSpPr/>
          <p:nvPr/>
        </p:nvSpPr>
        <p:spPr>
          <a:xfrm>
            <a:off x="576000" y="1886040"/>
            <a:ext cx="8852760" cy="2360520"/>
          </a:xfrm>
          <a:prstGeom prst="rect">
            <a:avLst/>
          </a:prstGeom>
          <a:noFill/>
          <a:ln>
            <a:noFill/>
          </a:ln>
        </p:spPr>
        <p:style>
          <a:lnRef idx="0"/>
          <a:fillRef idx="0"/>
          <a:effectRef idx="0"/>
          <a:fontRef idx="minor"/>
        </p:style>
        <p:txBody>
          <a:bodyPr lIns="90000" rIns="90000" tIns="45000" bIns="45000"/>
          <a:p>
            <a:r>
              <a:rPr lang="it-IT" sz="2000" strike="noStrike">
                <a:solidFill>
                  <a:srgbClr val="000000"/>
                </a:solidFill>
                <a:latin typeface="Arial"/>
                <a:ea typeface="DejaVu Sans"/>
              </a:rPr>
              <a:t>Andrea: Paura degli animali feroci e della natura e dei lampi, aveva paura perché sono cose che non ha mai visto </a:t>
            </a:r>
            <a:endParaRPr/>
          </a:p>
          <a:p>
            <a:r>
              <a:rPr lang="it-IT" sz="2000" strike="noStrike">
                <a:solidFill>
                  <a:srgbClr val="000000"/>
                </a:solidFill>
                <a:latin typeface="Arial"/>
                <a:ea typeface="DejaVu Sans"/>
              </a:rPr>
              <a:t>Carola: ... dovevano trovare un modo per difendersi dalle cose che li facevano avere paura</a:t>
            </a:r>
            <a:endParaRPr/>
          </a:p>
          <a:p>
            <a:r>
              <a:rPr lang="it-IT" sz="2000" strike="noStrike">
                <a:solidFill>
                  <a:srgbClr val="000000"/>
                </a:solidFill>
                <a:latin typeface="Arial"/>
                <a:ea typeface="DejaVu Sans"/>
              </a:rPr>
              <a:t>Sabina: …</a:t>
            </a:r>
            <a:r>
              <a:rPr b="1" lang="it-IT" sz="2000" strike="noStrike">
                <a:solidFill>
                  <a:srgbClr val="000000"/>
                </a:solidFill>
                <a:latin typeface="Arial"/>
                <a:ea typeface="DejaVu Sans"/>
              </a:rPr>
              <a:t> e avevano paura della loro ombra.</a:t>
            </a:r>
            <a:endParaRPr/>
          </a:p>
          <a:p>
            <a:r>
              <a:rPr lang="it-IT" sz="2000" strike="noStrike">
                <a:solidFill>
                  <a:srgbClr val="000000"/>
                </a:solidFill>
                <a:latin typeface="Arial"/>
                <a:ea typeface="DejaVu Sans"/>
              </a:rPr>
              <a:t>Alex: </a:t>
            </a:r>
            <a:r>
              <a:rPr b="1" lang="it-IT" sz="2000" strike="noStrike">
                <a:solidFill>
                  <a:srgbClr val="000000"/>
                </a:solidFill>
                <a:latin typeface="Arial"/>
                <a:ea typeface="DejaVu Sans"/>
              </a:rPr>
              <a:t>paura del buio perché un animale feroce poteva attaccarli </a:t>
            </a:r>
            <a:endParaRPr/>
          </a:p>
          <a:p>
            <a:r>
              <a:rPr lang="it-IT" sz="2000" strike="noStrike">
                <a:solidFill>
                  <a:srgbClr val="000000"/>
                </a:solidFill>
                <a:latin typeface="Arial"/>
                <a:ea typeface="DejaVu Sans"/>
              </a:rPr>
              <a:t>Gioele: </a:t>
            </a:r>
            <a:r>
              <a:rPr b="1" lang="it-IT" sz="2000" strike="noStrike">
                <a:solidFill>
                  <a:srgbClr val="000000"/>
                </a:solidFill>
                <a:latin typeface="Arial"/>
                <a:ea typeface="DejaVu Sans"/>
              </a:rPr>
              <a:t>... e dall'oscurità perché potevano spuntare tante cose.</a:t>
            </a:r>
            <a:endParaRPr/>
          </a:p>
        </p:txBody>
      </p:sp>
      <p:sp>
        <p:nvSpPr>
          <p:cNvPr id="167" name="CustomShape 4"/>
          <p:cNvSpPr/>
          <p:nvPr/>
        </p:nvSpPr>
        <p:spPr>
          <a:xfrm>
            <a:off x="3745800" y="4393800"/>
            <a:ext cx="1364760" cy="500760"/>
          </a:xfrm>
          <a:prstGeom prst="rect">
            <a:avLst/>
          </a:prstGeom>
          <a:solidFill>
            <a:srgbClr val="ffff99"/>
          </a:solid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Magia</a:t>
            </a:r>
            <a:endParaRPr/>
          </a:p>
        </p:txBody>
      </p:sp>
      <p:sp>
        <p:nvSpPr>
          <p:cNvPr id="168" name="CustomShape 5"/>
          <p:cNvSpPr/>
          <p:nvPr/>
        </p:nvSpPr>
        <p:spPr>
          <a:xfrm>
            <a:off x="682920" y="5231880"/>
            <a:ext cx="8564760" cy="1220400"/>
          </a:xfrm>
          <a:prstGeom prst="rect">
            <a:avLst/>
          </a:prstGeom>
          <a:noFill/>
          <a:ln>
            <a:noFill/>
          </a:ln>
        </p:spPr>
        <p:style>
          <a:lnRef idx="0"/>
          <a:fillRef idx="0"/>
          <a:effectRef idx="0"/>
          <a:fontRef idx="minor"/>
        </p:style>
        <p:txBody>
          <a:bodyPr lIns="90000" rIns="90000" tIns="45000" bIns="45000"/>
          <a:p>
            <a:r>
              <a:rPr lang="it-IT" sz="2000" strike="noStrike">
                <a:solidFill>
                  <a:srgbClr val="000000"/>
                </a:solidFill>
                <a:latin typeface="Arial"/>
                <a:ea typeface="DejaVu Sans"/>
              </a:rPr>
              <a:t>Alessandro: I riti, colori sulla faccia, le maschere, la magia è in un modo per trovare l'aldilà cioè quello che non c'è in questo mondo. Seppellivano i morti perché volevano sapere se c'era un altro mondo. Lo sciamano è l'unico che si connette con l'aldilà.</a:t>
            </a: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 name="CustomShape 1"/>
          <p:cNvSpPr/>
          <p:nvPr/>
        </p:nvSpPr>
        <p:spPr>
          <a:xfrm>
            <a:off x="360000" y="340560"/>
            <a:ext cx="9429120" cy="146268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Un frammento di Cacciatori di mammut:</a:t>
            </a:r>
            <a:r>
              <a:rPr lang="it-IT" sz="2000" strike="noStrike">
                <a:solidFill>
                  <a:srgbClr val="000000"/>
                </a:solidFill>
                <a:latin typeface="Arial"/>
                <a:ea typeface="DejaVu Sans"/>
              </a:rPr>
              <a:t> “...i cacciatori cercavano di rendersi amiche le ombre degli animali uccisi che rimanevano vicino ai corpi delle vittime...” cap. 3 pag. 32   - Scrivi il tuo pensiero su queste parole.</a:t>
            </a:r>
            <a:endParaRPr/>
          </a:p>
        </p:txBody>
      </p:sp>
      <p:sp>
        <p:nvSpPr>
          <p:cNvPr id="170" name="CustomShape 2"/>
          <p:cNvSpPr/>
          <p:nvPr/>
        </p:nvSpPr>
        <p:spPr>
          <a:xfrm>
            <a:off x="216000" y="1431000"/>
            <a:ext cx="4820760" cy="3894120"/>
          </a:xfrm>
          <a:prstGeom prst="rect">
            <a:avLst/>
          </a:prstGeom>
          <a:noFill/>
          <a:ln>
            <a:noFill/>
          </a:ln>
        </p:spPr>
        <p:style>
          <a:lnRef idx="0"/>
          <a:fillRef idx="0"/>
          <a:effectRef idx="0"/>
          <a:fontRef idx="minor"/>
        </p:style>
        <p:txBody>
          <a:bodyPr lIns="90000" rIns="90000" tIns="45000" bIns="45000"/>
          <a:p>
            <a:r>
              <a:rPr b="1" lang="it-IT" strike="noStrike">
                <a:solidFill>
                  <a:srgbClr val="000000"/>
                </a:solidFill>
                <a:latin typeface="Arial"/>
                <a:ea typeface="DejaVu Sans"/>
              </a:rPr>
              <a:t>Alessia</a:t>
            </a:r>
            <a:r>
              <a:rPr lang="it-IT" strike="noStrike">
                <a:solidFill>
                  <a:srgbClr val="000000"/>
                </a:solidFill>
                <a:latin typeface="Arial"/>
                <a:ea typeface="DejaVu Sans"/>
              </a:rPr>
              <a:t> :  l'uomo cerca di rendersi amico dell'ombra delle renne morte perché le ombre non muoiono mai ma ci sono sempre anche se un animale o una persona muore ha sempre la sua ombra accanto e per me un'ombra è anche un'anima nera, ma buona.</a:t>
            </a:r>
            <a:endParaRPr/>
          </a:p>
          <a:p>
            <a:r>
              <a:rPr b="1" lang="it-IT" strike="noStrike">
                <a:solidFill>
                  <a:srgbClr val="000000"/>
                </a:solidFill>
                <a:latin typeface="Arial"/>
                <a:ea typeface="DejaVu Sans"/>
              </a:rPr>
              <a:t>Giuseppe:</a:t>
            </a:r>
            <a:r>
              <a:rPr lang="it-IT" strike="noStrike">
                <a:solidFill>
                  <a:srgbClr val="000000"/>
                </a:solidFill>
                <a:latin typeface="Arial"/>
                <a:ea typeface="DejaVu Sans"/>
              </a:rPr>
              <a:t> è vero che i cacciatori avevano paura delle ombre però le nostre ombre non si vendicano di noi perché non le abbiamo uccise, ma quelle degli animali uccisi sì.</a:t>
            </a:r>
            <a:endParaRPr/>
          </a:p>
          <a:p>
            <a:r>
              <a:rPr b="1" lang="it-IT" strike="noStrike">
                <a:solidFill>
                  <a:srgbClr val="000000"/>
                </a:solidFill>
                <a:latin typeface="Arial"/>
                <a:ea typeface="DejaVu Sans"/>
              </a:rPr>
              <a:t>Mattia:</a:t>
            </a:r>
            <a:r>
              <a:rPr lang="it-IT" strike="noStrike">
                <a:solidFill>
                  <a:srgbClr val="000000"/>
                </a:solidFill>
                <a:latin typeface="Arial"/>
                <a:ea typeface="DejaVu Sans"/>
              </a:rPr>
              <a:t>  le ombre per loro sembravano esseri viventi, avevano paura che le ombre li uccidessero e che pensano che possono entrare nelle loro anime.</a:t>
            </a:r>
            <a:endParaRPr/>
          </a:p>
        </p:txBody>
      </p:sp>
      <p:sp>
        <p:nvSpPr>
          <p:cNvPr id="171" name="CustomShape 3"/>
          <p:cNvSpPr/>
          <p:nvPr/>
        </p:nvSpPr>
        <p:spPr>
          <a:xfrm>
            <a:off x="5000760" y="1416960"/>
            <a:ext cx="4821120" cy="3741120"/>
          </a:xfrm>
          <a:prstGeom prst="rect">
            <a:avLst/>
          </a:prstGeom>
          <a:noFill/>
          <a:ln>
            <a:noFill/>
          </a:ln>
        </p:spPr>
        <p:style>
          <a:lnRef idx="0"/>
          <a:fillRef idx="0"/>
          <a:effectRef idx="0"/>
          <a:fontRef idx="minor"/>
        </p:style>
        <p:txBody>
          <a:bodyPr lIns="90000" rIns="90000" tIns="45000" bIns="45000"/>
          <a:p>
            <a:r>
              <a:rPr b="1" lang="it-IT" strike="noStrike">
                <a:solidFill>
                  <a:srgbClr val="000000"/>
                </a:solidFill>
                <a:latin typeface="Arial"/>
                <a:ea typeface="DejaVu Sans"/>
              </a:rPr>
              <a:t>Enea</a:t>
            </a:r>
            <a:r>
              <a:rPr lang="it-IT" strike="noStrike">
                <a:solidFill>
                  <a:srgbClr val="000000"/>
                </a:solidFill>
                <a:latin typeface="Arial"/>
                <a:ea typeface="DejaVu Sans"/>
              </a:rPr>
              <a:t>: a me fa pensare che i cacciatori avessero paura delle ombre degli animali uccisi, che potessero prendere vita e ucciderli perché loro l'animale l'avevano ucciso e visto che non sapevano cosa fosse l'ombra (forse pensavano fosse una persona nera), credono di poterla convincere che sia stato un altro cacciatore perché temevano questa cosa misteriosa nera e scura ed è questa la loro paura.</a:t>
            </a:r>
            <a:endParaRPr/>
          </a:p>
          <a:p>
            <a:r>
              <a:rPr b="1" lang="it-IT" strike="noStrike">
                <a:solidFill>
                  <a:srgbClr val="000000"/>
                </a:solidFill>
                <a:latin typeface="Arial"/>
                <a:ea typeface="DejaVu Sans"/>
              </a:rPr>
              <a:t>Benedetta:</a:t>
            </a:r>
            <a:r>
              <a:rPr lang="it-IT" strike="noStrike">
                <a:solidFill>
                  <a:srgbClr val="000000"/>
                </a:solidFill>
                <a:latin typeface="Arial"/>
                <a:ea typeface="DejaVu Sans"/>
              </a:rPr>
              <a:t> secondo me loro pensano che le ombre siano come persone vere perché se le vogliono fare amiche anche se hanno paura.  </a:t>
            </a:r>
            <a:endParaRPr/>
          </a:p>
        </p:txBody>
      </p:sp>
      <p:sp>
        <p:nvSpPr>
          <p:cNvPr id="172" name="CustomShape 4"/>
          <p:cNvSpPr/>
          <p:nvPr/>
        </p:nvSpPr>
        <p:spPr>
          <a:xfrm>
            <a:off x="216000" y="5400000"/>
            <a:ext cx="9429120" cy="2013480"/>
          </a:xfrm>
          <a:prstGeom prst="rect">
            <a:avLst/>
          </a:prstGeom>
          <a:solidFill>
            <a:srgbClr val="ffff99"/>
          </a:solidFill>
          <a:ln>
            <a:noFill/>
          </a:ln>
        </p:spPr>
        <p:style>
          <a:lnRef idx="0"/>
          <a:fillRef idx="0"/>
          <a:effectRef idx="0"/>
          <a:fontRef idx="minor"/>
        </p:style>
        <p:txBody>
          <a:bodyPr lIns="90000" rIns="90000" tIns="45000" bIns="45000"/>
          <a:p>
            <a:r>
              <a:rPr b="1" lang="it-IT" strike="noStrike">
                <a:solidFill>
                  <a:srgbClr val="000000"/>
                </a:solidFill>
                <a:latin typeface="Arial"/>
                <a:ea typeface="DejaVu Sans"/>
              </a:rPr>
              <a:t>Interessante in Matteo il passaggio da una non consapevole razionalità teleologica a un inquadramento teorico della stessa: </a:t>
            </a:r>
            <a:r>
              <a:rPr lang="it-IT" strike="noStrike">
                <a:solidFill>
                  <a:srgbClr val="000000"/>
                </a:solidFill>
                <a:latin typeface="Arial"/>
                <a:ea typeface="DejaVu Sans"/>
              </a:rPr>
              <a:t>per me pensavano che le ombre volessero la vendetta e quindi che li avrebbero ammazzati. Mi fa anche pensare alle credenze che avevano gli uomini primitivi perché gli uomini primitivi credevano a molte cose che ora non sono vere e infatti le ombre non sono viventi, ma loro ci credevano perché loro avevano appena conosciuto il mondo, quindi non sapevano ancora bene le cose quindi avevano queste credenze, queste paure. </a:t>
            </a: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 name="CustomShape 1"/>
          <p:cNvSpPr/>
          <p:nvPr/>
        </p:nvSpPr>
        <p:spPr>
          <a:xfrm>
            <a:off x="792000" y="576000"/>
            <a:ext cx="8417160" cy="1079280"/>
          </a:xfrm>
          <a:prstGeom prst="rect">
            <a:avLst/>
          </a:prstGeom>
          <a:solidFill>
            <a:srgbClr val="ffff99"/>
          </a:solidFill>
          <a:ln>
            <a:noFill/>
          </a:ln>
        </p:spPr>
        <p:style>
          <a:lnRef idx="0"/>
          <a:fillRef idx="0"/>
          <a:effectRef idx="0"/>
          <a:fontRef idx="minor"/>
        </p:style>
        <p:txBody>
          <a:bodyPr lIns="90000" rIns="90000" tIns="45000" bIns="45000"/>
          <a:p>
            <a:pPr algn="ctr">
              <a:lnSpc>
                <a:spcPct val="100000"/>
              </a:lnSpc>
            </a:pPr>
            <a:r>
              <a:rPr b="1" lang="it-IT" sz="2800" strike="noStrike">
                <a:solidFill>
                  <a:srgbClr val="000000"/>
                </a:solidFill>
                <a:latin typeface="Arial"/>
                <a:ea typeface="DejaVu Sans"/>
              </a:rPr>
              <a:t>Costruire la relazione oggetto/ombra senza lavorare esplicitamente sul modello geometrico</a:t>
            </a:r>
            <a:endParaRPr/>
          </a:p>
        </p:txBody>
      </p:sp>
      <p:sp>
        <p:nvSpPr>
          <p:cNvPr id="174" name="CustomShape 2"/>
          <p:cNvSpPr/>
          <p:nvPr/>
        </p:nvSpPr>
        <p:spPr>
          <a:xfrm>
            <a:off x="1158120" y="3410640"/>
            <a:ext cx="7697160" cy="76464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400" strike="noStrike">
                <a:solidFill>
                  <a:srgbClr val="000000"/>
                </a:solidFill>
                <a:latin typeface="Arial"/>
                <a:ea typeface="DejaVu Sans"/>
              </a:rPr>
              <a:t>Osservazione spontanea in classe: ombre di oggetti</a:t>
            </a:r>
            <a:endParaRPr/>
          </a:p>
        </p:txBody>
      </p:sp>
      <p:sp>
        <p:nvSpPr>
          <p:cNvPr id="175" name="CustomShape 3"/>
          <p:cNvSpPr/>
          <p:nvPr/>
        </p:nvSpPr>
        <p:spPr>
          <a:xfrm>
            <a:off x="1151280" y="4608000"/>
            <a:ext cx="7625160" cy="50328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400" strike="noStrike">
                <a:solidFill>
                  <a:srgbClr val="000000"/>
                </a:solidFill>
                <a:latin typeface="Arial"/>
                <a:ea typeface="DejaVu Sans"/>
              </a:rPr>
              <a:t>Dalle ombre degli oggetti alle ombre delle persone</a:t>
            </a:r>
            <a:endParaRPr/>
          </a:p>
        </p:txBody>
      </p:sp>
      <p:sp>
        <p:nvSpPr>
          <p:cNvPr id="176" name="CustomShape 4"/>
          <p:cNvSpPr/>
          <p:nvPr/>
        </p:nvSpPr>
        <p:spPr>
          <a:xfrm>
            <a:off x="1158120" y="5570640"/>
            <a:ext cx="7841160" cy="76464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400" strike="noStrike">
                <a:solidFill>
                  <a:srgbClr val="000000"/>
                </a:solidFill>
                <a:latin typeface="Arial"/>
                <a:ea typeface="DejaVu Sans"/>
              </a:rPr>
              <a:t>Misuriamo le nostre ombre per verificare la relazione altezza bambino/misura ombra</a:t>
            </a:r>
            <a:endParaRPr/>
          </a:p>
        </p:txBody>
      </p:sp>
      <p:sp>
        <p:nvSpPr>
          <p:cNvPr id="177" name="CustomShape 5"/>
          <p:cNvSpPr/>
          <p:nvPr/>
        </p:nvSpPr>
        <p:spPr>
          <a:xfrm>
            <a:off x="1080000" y="2160000"/>
            <a:ext cx="7697160" cy="76464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400" strike="noStrike">
                <a:solidFill>
                  <a:srgbClr val="000000"/>
                </a:solidFill>
                <a:latin typeface="Arial"/>
                <a:ea typeface="DejaVu Sans"/>
              </a:rPr>
              <a:t>Disegno di un oggetto da diversi punti di vista.</a:t>
            </a:r>
            <a:endParaRPr/>
          </a:p>
          <a:p>
            <a:pPr>
              <a:lnSpc>
                <a:spcPct val="100000"/>
              </a:lnSpc>
              <a:buSzPct val="45000"/>
              <a:buFont typeface="StarSymbol"/>
              <a:buChar char="l"/>
            </a:pPr>
            <a:r>
              <a:rPr lang="it-IT" sz="2400" strike="noStrike">
                <a:solidFill>
                  <a:srgbClr val="000000"/>
                </a:solidFill>
                <a:latin typeface="Arial"/>
                <a:ea typeface="DejaVu Sans"/>
              </a:rPr>
              <a:t>Osservazioni libere in piazzale.</a:t>
            </a:r>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8" name="CustomShape 1"/>
          <p:cNvSpPr/>
          <p:nvPr/>
        </p:nvSpPr>
        <p:spPr>
          <a:xfrm>
            <a:off x="792360" y="288000"/>
            <a:ext cx="8133120" cy="57312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b="1" lang="it-IT" sz="2400" strike="noStrike">
                <a:solidFill>
                  <a:srgbClr val="000000"/>
                </a:solidFill>
                <a:latin typeface="Arial"/>
                <a:ea typeface="DejaVu Sans"/>
              </a:rPr>
              <a:t>Osservazione spontanea in classe: ombre di oggetti</a:t>
            </a:r>
            <a:endParaRPr/>
          </a:p>
        </p:txBody>
      </p:sp>
      <p:sp>
        <p:nvSpPr>
          <p:cNvPr id="179" name="CustomShape 2"/>
          <p:cNvSpPr/>
          <p:nvPr/>
        </p:nvSpPr>
        <p:spPr>
          <a:xfrm>
            <a:off x="360000" y="864000"/>
            <a:ext cx="9429480" cy="791280"/>
          </a:xfrm>
          <a:prstGeom prst="rect">
            <a:avLst/>
          </a:prstGeom>
          <a:solidFill>
            <a:srgbClr val="ffff99"/>
          </a:solid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Discussione spontanea su sedia e tavolo illuminati all'improvviso dal sole: necessità di chiarire la relazione lunghezza oggetto e lunghezza ombra</a:t>
            </a:r>
            <a:r>
              <a:rPr lang="it-IT" strike="noStrike">
                <a:solidFill>
                  <a:srgbClr val="000000"/>
                </a:solidFill>
                <a:latin typeface="Arial"/>
                <a:ea typeface="DejaVu Sans"/>
              </a:rPr>
              <a:t>.</a:t>
            </a:r>
            <a:endParaRPr/>
          </a:p>
        </p:txBody>
      </p:sp>
      <p:sp>
        <p:nvSpPr>
          <p:cNvPr id="180" name="CustomShape 3"/>
          <p:cNvSpPr/>
          <p:nvPr/>
        </p:nvSpPr>
        <p:spPr>
          <a:xfrm>
            <a:off x="288000" y="1958400"/>
            <a:ext cx="9429480" cy="480888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23 Matteo: … </a:t>
            </a:r>
            <a:r>
              <a:rPr b="1" lang="it-IT" strike="noStrike">
                <a:solidFill>
                  <a:srgbClr val="000000"/>
                </a:solidFill>
                <a:latin typeface="Arial"/>
                <a:ea typeface="DejaVu Sans"/>
              </a:rPr>
              <a:t>se il tavolo era più vicino al sole aveva l'ombra più grande se c'era la sedia aveva l'ombra più grande</a:t>
            </a:r>
            <a:endParaRPr/>
          </a:p>
          <a:p>
            <a:r>
              <a:rPr lang="it-IT" strike="noStrike">
                <a:solidFill>
                  <a:srgbClr val="000000"/>
                </a:solidFill>
                <a:latin typeface="Arial"/>
                <a:ea typeface="DejaVu Sans"/>
              </a:rPr>
              <a:t>24 Ins: cosa intendiamo per vicino al sole? perché anche Sabina e altri bambini quando spiegavano la loro ipotesi parlavano di vicino e lontano dal sole</a:t>
            </a:r>
            <a:endParaRPr/>
          </a:p>
          <a:p>
            <a:r>
              <a:rPr lang="it-IT" strike="noStrike">
                <a:solidFill>
                  <a:srgbClr val="000000"/>
                </a:solidFill>
                <a:latin typeface="Arial"/>
                <a:ea typeface="DejaVu Sans"/>
              </a:rPr>
              <a:t>25 Sofia: cioè il tavolo era più dalla parte della finestra </a:t>
            </a:r>
            <a:r>
              <a:rPr b="1" lang="it-IT" strike="noStrike">
                <a:solidFill>
                  <a:srgbClr val="000000"/>
                </a:solidFill>
                <a:latin typeface="Arial"/>
                <a:ea typeface="DejaVu Sans"/>
              </a:rPr>
              <a:t>verso il sole</a:t>
            </a:r>
            <a:endParaRPr/>
          </a:p>
          <a:p>
            <a:r>
              <a:rPr lang="it-IT" strike="noStrike">
                <a:solidFill>
                  <a:srgbClr val="000000"/>
                </a:solidFill>
                <a:latin typeface="Arial"/>
                <a:ea typeface="DejaVu Sans"/>
              </a:rPr>
              <a:t>31 Benny:</a:t>
            </a:r>
            <a:r>
              <a:rPr b="1" lang="it-IT" strike="noStrike">
                <a:solidFill>
                  <a:srgbClr val="000000"/>
                </a:solidFill>
                <a:latin typeface="Arial"/>
                <a:ea typeface="DejaVu Sans"/>
              </a:rPr>
              <a:t> nel senso di dire che il sole se è più contro picchia di più</a:t>
            </a:r>
            <a:endParaRPr/>
          </a:p>
          <a:p>
            <a:r>
              <a:rPr lang="it-IT" strike="noStrike">
                <a:solidFill>
                  <a:srgbClr val="000000"/>
                </a:solidFill>
                <a:latin typeface="Arial"/>
                <a:ea typeface="DejaVu Sans"/>
              </a:rPr>
              <a:t>37Alex: è giusto </a:t>
            </a:r>
            <a:r>
              <a:rPr b="1" lang="it-IT" strike="noStrike">
                <a:solidFill>
                  <a:srgbClr val="000000"/>
                </a:solidFill>
                <a:latin typeface="Arial"/>
                <a:ea typeface="DejaVu Sans"/>
              </a:rPr>
              <a:t>che il sole picchia sempre allo stesso modo perché non può spostarsi in due secondi</a:t>
            </a:r>
            <a:endParaRPr/>
          </a:p>
          <a:p>
            <a:endParaRPr/>
          </a:p>
          <a:p>
            <a:r>
              <a:rPr lang="it-IT" sz="2200" strike="noStrike">
                <a:solidFill>
                  <a:srgbClr val="000000"/>
                </a:solidFill>
                <a:latin typeface="Arial"/>
                <a:ea typeface="DejaVu Sans"/>
              </a:rPr>
              <a:t>Dopo la discussione progettazione dell'esperimento per la verifica </a:t>
            </a:r>
            <a:endParaRPr/>
          </a:p>
          <a:p>
            <a:endParaRPr/>
          </a:p>
          <a:p>
            <a:r>
              <a:rPr b="1" lang="it-IT" strike="noStrike">
                <a:solidFill>
                  <a:srgbClr val="000000"/>
                </a:solidFill>
                <a:latin typeface="Arial"/>
                <a:ea typeface="DejaVu Sans"/>
              </a:rPr>
              <a:t>Con Enea si chiarisce ciò che i bambini intendono con il dire che le ombre vengono uguali: intendono che si allungano allo stesso modo</a:t>
            </a:r>
            <a:r>
              <a:rPr lang="it-IT" strike="noStrike">
                <a:solidFill>
                  <a:srgbClr val="000000"/>
                </a:solidFill>
                <a:latin typeface="Arial"/>
                <a:ea typeface="DejaVu Sans"/>
              </a:rPr>
              <a:t>: Bisogna prendere un bastone di 74 cm (che rappresenterebbe la gamba del tavolo) e uno di 44 cm (che rappresenterebbe la gamba della sedia); in piazzale mettere un bastone in una posizione e misurare l'ombra e fare la stessa cosa con l'altro bastone.</a:t>
            </a:r>
            <a:endParaRPr/>
          </a:p>
          <a:p>
            <a:endParaRPr/>
          </a:p>
          <a:p>
            <a:endParaRPr/>
          </a:p>
          <a:p>
            <a:endParaRPr/>
          </a:p>
        </p:txBody>
      </p:sp>
      <p:sp>
        <p:nvSpPr>
          <p:cNvPr id="181" name="CustomShape 4"/>
          <p:cNvSpPr/>
          <p:nvPr/>
        </p:nvSpPr>
        <p:spPr>
          <a:xfrm>
            <a:off x="288000" y="5434200"/>
            <a:ext cx="9501480" cy="111168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 </a:t>
            </a:r>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2" name="CustomShape 1"/>
          <p:cNvSpPr/>
          <p:nvPr/>
        </p:nvSpPr>
        <p:spPr>
          <a:xfrm>
            <a:off x="-936000" y="7344000"/>
            <a:ext cx="304560" cy="34380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e</a:t>
            </a:r>
            <a:endParaRPr/>
          </a:p>
        </p:txBody>
      </p:sp>
      <p:sp>
        <p:nvSpPr>
          <p:cNvPr id="183" name="CustomShape 2"/>
          <p:cNvSpPr/>
          <p:nvPr/>
        </p:nvSpPr>
        <p:spPr>
          <a:xfrm>
            <a:off x="432000" y="432000"/>
            <a:ext cx="9069480" cy="400320"/>
          </a:xfrm>
          <a:prstGeom prst="rect">
            <a:avLst/>
          </a:prstGeom>
          <a:no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Enea: ipotesi previsionale relazione oggetto/ombra</a:t>
            </a:r>
            <a:endParaRPr/>
          </a:p>
        </p:txBody>
      </p:sp>
      <p:sp>
        <p:nvSpPr>
          <p:cNvPr id="184" name="CustomShape 3"/>
          <p:cNvSpPr/>
          <p:nvPr/>
        </p:nvSpPr>
        <p:spPr>
          <a:xfrm>
            <a:off x="576000" y="936000"/>
            <a:ext cx="8997480" cy="2587680"/>
          </a:xfrm>
          <a:prstGeom prst="rect">
            <a:avLst/>
          </a:prstGeom>
          <a:no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Secondo me l'ombra della gamba del tavolo sarà più lunga della gamba del tavolo, sarà circa 18 cm in più, quindi verrà 90 cm circa perché quando abbiamo fatto la prova in classe di vista si vedeva che l'ombra era più lunga dell'oggetto. Secondo me l'ombra della gamba della sedia sarà più lunga della sedia e sarà circa 30 cm in più, perché è più sottile e quello frega e poi in classe si vedeva a vista che l'ombra fa più lungo l'oggetto.</a:t>
            </a:r>
            <a:endParaRPr/>
          </a:p>
          <a:p>
            <a:r>
              <a:rPr b="1" lang="it-IT" sz="2200" strike="noStrike">
                <a:solidFill>
                  <a:srgbClr val="000000"/>
                </a:solidFill>
                <a:latin typeface="Arial"/>
                <a:ea typeface="DejaVu Sans"/>
              </a:rPr>
              <a:t>Per me l'ombra della gamba del tavolo è più lunga.</a:t>
            </a:r>
            <a:endParaRPr/>
          </a:p>
        </p:txBody>
      </p:sp>
      <p:sp>
        <p:nvSpPr>
          <p:cNvPr id="185" name="CustomShape 4"/>
          <p:cNvSpPr/>
          <p:nvPr/>
        </p:nvSpPr>
        <p:spPr>
          <a:xfrm>
            <a:off x="504000" y="3816000"/>
            <a:ext cx="9069480" cy="400320"/>
          </a:xfrm>
          <a:prstGeom prst="rect">
            <a:avLst/>
          </a:prstGeom>
          <a:no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Enea: ipotesi previsionale relazione persona/ombra</a:t>
            </a:r>
            <a:endParaRPr/>
          </a:p>
        </p:txBody>
      </p:sp>
      <p:sp>
        <p:nvSpPr>
          <p:cNvPr id="186" name="CustomShape 5"/>
          <p:cNvSpPr/>
          <p:nvPr/>
        </p:nvSpPr>
        <p:spPr>
          <a:xfrm>
            <a:off x="432000" y="4349880"/>
            <a:ext cx="9069480" cy="2275200"/>
          </a:xfrm>
          <a:prstGeom prst="rect">
            <a:avLst/>
          </a:prstGeom>
          <a:no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Secondo me se ci mettiamo nella stessa posizione l'ombra di Alex viene più lunga di quella di Chanel perché è più alto Alex, se invece mettiamo quella di Chanel in un lato diverso magari l'ombra di Chanel viene più lunga di quella di Alex, se mettiamo Davide e Roberto le ombre dovrebbero venire uguali perché sono alti uguali. </a:t>
            </a:r>
            <a:r>
              <a:rPr b="1" lang="it-IT" sz="2200" strike="noStrike">
                <a:solidFill>
                  <a:srgbClr val="000000"/>
                </a:solidFill>
                <a:latin typeface="Arial"/>
                <a:ea typeface="DejaVu Sans"/>
              </a:rPr>
              <a:t>Le ombre vengono uguali perché il sole picchia ugualmente e se l'ombra fa Chanel più lunga fa anche me più lungo.</a:t>
            </a:r>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7" name="CustomShape 1"/>
          <p:cNvSpPr/>
          <p:nvPr/>
        </p:nvSpPr>
        <p:spPr>
          <a:xfrm>
            <a:off x="245880" y="360000"/>
            <a:ext cx="9401400" cy="1444320"/>
          </a:xfrm>
          <a:prstGeom prst="rect">
            <a:avLst/>
          </a:prstGeom>
          <a:no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Ombre di persone, consegna simile a quella di Lia: “Un giorno Alex ha detto che la sua ombra era più lunga di quella di suo padre: cosa pensi di ciò? Spiega”</a:t>
            </a:r>
            <a:r>
              <a:rPr b="1" lang="it-IT" sz="1000" strike="noStrike">
                <a:solidFill>
                  <a:srgbClr val="000000"/>
                </a:solidFill>
                <a:latin typeface="Arial"/>
                <a:ea typeface="DejaVu Sans"/>
              </a:rPr>
              <a:t>.</a:t>
            </a:r>
            <a:endParaRPr/>
          </a:p>
          <a:p>
            <a:pPr algn="ctr">
              <a:lnSpc>
                <a:spcPct val="100000"/>
              </a:lnSpc>
            </a:pPr>
            <a:endParaRPr/>
          </a:p>
        </p:txBody>
      </p:sp>
      <p:sp>
        <p:nvSpPr>
          <p:cNvPr id="188" name="CustomShape 2"/>
          <p:cNvSpPr/>
          <p:nvPr/>
        </p:nvSpPr>
        <p:spPr>
          <a:xfrm>
            <a:off x="126720" y="1560240"/>
            <a:ext cx="9645480" cy="433764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Enea:</a:t>
            </a:r>
            <a:r>
              <a:rPr lang="it-IT" sz="2000" strike="noStrike">
                <a:solidFill>
                  <a:srgbClr val="000000"/>
                </a:solidFill>
                <a:latin typeface="Arial"/>
                <a:ea typeface="DejaVu Sans"/>
              </a:rPr>
              <a:t> io penso questo: magari Alex si è messo più avanti e visto che il padre di Alex è molto grosso l'ombra non l'avrà fatta molto più lunga, invece Alex che è molto sottile e magro l'ombra l'avrà fatta più alto e dato che magari era più avanti era più lungo.</a:t>
            </a:r>
            <a:endParaRPr/>
          </a:p>
          <a:p>
            <a:r>
              <a:rPr b="1" lang="it-IT" sz="2000" strike="noStrike">
                <a:solidFill>
                  <a:srgbClr val="000000"/>
                </a:solidFill>
                <a:latin typeface="Arial"/>
                <a:ea typeface="DejaVu Sans"/>
              </a:rPr>
              <a:t>Benny</a:t>
            </a:r>
            <a:r>
              <a:rPr lang="it-IT" sz="2000" strike="noStrike">
                <a:solidFill>
                  <a:srgbClr val="000000"/>
                </a:solidFill>
                <a:latin typeface="Arial"/>
                <a:ea typeface="DejaVu Sans"/>
              </a:rPr>
              <a:t>: penso che il papà di Alex sia stato più indietro cioè per esempio: Alex aveva appena sceso giù per la discesa e suo padre era a metà discesa quindi Alex aveva l'ombra più avanti di quella di suo padre, ma potrà essere anche perché se l'ombra è dietro, davanti, a destra o a sinistra, dipenderà che se dietro è più lunga o davanti o a sinistra o a destra è più lunga, dipende dalle posizioni oppure il sole dipende da come picchia, se picchia più forte o più piano perché se picchia forte l'ombra sarà più alta o più bassa e se picchia piano l'ombra sarà più bassa oppure più alta.</a:t>
            </a:r>
            <a:endParaRPr/>
          </a:p>
          <a:p>
            <a:r>
              <a:rPr b="1" lang="it-IT" sz="2000" strike="noStrike">
                <a:solidFill>
                  <a:srgbClr val="000000"/>
                </a:solidFill>
                <a:latin typeface="Arial"/>
                <a:ea typeface="DejaVu Sans"/>
              </a:rPr>
              <a:t>Sofia: </a:t>
            </a:r>
            <a:r>
              <a:rPr lang="it-IT" sz="2000" strike="noStrike">
                <a:solidFill>
                  <a:srgbClr val="000000"/>
                </a:solidFill>
                <a:latin typeface="Arial"/>
                <a:ea typeface="DejaVu Sans"/>
              </a:rPr>
              <a:t>è impossibile perché il padre di Alex è molto alto ed è un po' come il tavolo e la sedia che poi è finita che l'ombra della gamba del tavolo era più lunga di quella della sedia anche veramente.</a:t>
            </a:r>
            <a:endParaRPr/>
          </a:p>
        </p:txBody>
      </p:sp>
      <p:sp>
        <p:nvSpPr>
          <p:cNvPr id="189" name="CustomShape 3"/>
          <p:cNvSpPr/>
          <p:nvPr/>
        </p:nvSpPr>
        <p:spPr>
          <a:xfrm>
            <a:off x="126720" y="5548680"/>
            <a:ext cx="9518760" cy="712800"/>
          </a:xfrm>
          <a:prstGeom prst="rect">
            <a:avLst/>
          </a:prstGeom>
          <a:solidFill>
            <a:srgbClr val="ffff99"/>
          </a:solid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Quasi tutti i bambini sono sulla razionalità causale, solo Giuseppe motiva in modo ambiguo pensando alla volontà di Alex di vincere.</a:t>
            </a:r>
            <a:endParaRPr/>
          </a:p>
        </p:txBody>
      </p:sp>
      <p:sp>
        <p:nvSpPr>
          <p:cNvPr id="190" name="CustomShape 4"/>
          <p:cNvSpPr/>
          <p:nvPr/>
        </p:nvSpPr>
        <p:spPr>
          <a:xfrm>
            <a:off x="382680" y="6399000"/>
            <a:ext cx="9069480" cy="93780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Giuseppe:</a:t>
            </a:r>
            <a:r>
              <a:rPr lang="it-IT" sz="2000" strike="noStrike">
                <a:solidFill>
                  <a:srgbClr val="000000"/>
                </a:solidFill>
                <a:latin typeface="Arial"/>
                <a:ea typeface="DejaVu Sans"/>
              </a:rPr>
              <a:t> Alex e suo papà stavano giocando a quale è l'ombra più grande. Alex pensava che perdeva ma quando ha visto che quella di suo papà era più piccola era contento</a:t>
            </a:r>
            <a:r>
              <a:rPr lang="it-IT" strike="noStrike">
                <a:solidFill>
                  <a:srgbClr val="000000"/>
                </a:solidFill>
                <a:latin typeface="Arial"/>
                <a:ea typeface="DejaVu Sans"/>
              </a:rPr>
              <a:t>.</a:t>
            </a:r>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91" name="" descr=""/>
          <p:cNvPicPr/>
          <p:nvPr/>
        </p:nvPicPr>
        <p:blipFill>
          <a:blip r:embed="rId1"/>
          <a:stretch/>
        </p:blipFill>
        <p:spPr>
          <a:xfrm>
            <a:off x="5837040" y="5256000"/>
            <a:ext cx="3803400" cy="2127960"/>
          </a:xfrm>
          <a:prstGeom prst="rect">
            <a:avLst/>
          </a:prstGeom>
          <a:ln>
            <a:noFill/>
          </a:ln>
        </p:spPr>
      </p:pic>
      <p:pic>
        <p:nvPicPr>
          <p:cNvPr id="192" name="" descr=""/>
          <p:cNvPicPr/>
          <p:nvPr/>
        </p:nvPicPr>
        <p:blipFill>
          <a:blip r:embed="rId2"/>
          <a:stretch/>
        </p:blipFill>
        <p:spPr>
          <a:xfrm>
            <a:off x="863280" y="602640"/>
            <a:ext cx="3803400" cy="2127960"/>
          </a:xfrm>
          <a:prstGeom prst="rect">
            <a:avLst/>
          </a:prstGeom>
          <a:ln>
            <a:noFill/>
          </a:ln>
        </p:spPr>
      </p:pic>
      <p:pic>
        <p:nvPicPr>
          <p:cNvPr id="193" name="" descr=""/>
          <p:cNvPicPr/>
          <p:nvPr/>
        </p:nvPicPr>
        <p:blipFill>
          <a:blip r:embed="rId3"/>
          <a:stretch/>
        </p:blipFill>
        <p:spPr>
          <a:xfrm>
            <a:off x="3461760" y="2978640"/>
            <a:ext cx="3803400" cy="2127960"/>
          </a:xfrm>
          <a:prstGeom prst="rect">
            <a:avLst/>
          </a:prstGeom>
          <a:ln>
            <a:noFill/>
          </a:ln>
        </p:spPr>
      </p:pic>
      <p:sp>
        <p:nvSpPr>
          <p:cNvPr id="194" name="CustomShape 1"/>
          <p:cNvSpPr/>
          <p:nvPr/>
        </p:nvSpPr>
        <p:spPr>
          <a:xfrm>
            <a:off x="5112000" y="720000"/>
            <a:ext cx="4461120" cy="1581120"/>
          </a:xfrm>
          <a:prstGeom prst="rect">
            <a:avLst/>
          </a:prstGeom>
          <a:solidFill>
            <a:srgbClr val="ffff99"/>
          </a:solid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400" strike="noStrike">
                <a:solidFill>
                  <a:srgbClr val="000000"/>
                </a:solidFill>
                <a:latin typeface="Arial"/>
                <a:ea typeface="DejaVu Sans"/>
              </a:rPr>
              <a:t>Misuriamo le nostre ombre per verificare la relazione altezza bambino/misura ombra</a:t>
            </a:r>
            <a:endParaRPr/>
          </a:p>
        </p:txBody>
      </p:sp>
      <p:sp>
        <p:nvSpPr>
          <p:cNvPr id="195" name="CustomShape 2"/>
          <p:cNvSpPr/>
          <p:nvPr/>
        </p:nvSpPr>
        <p:spPr>
          <a:xfrm>
            <a:off x="432000" y="2982240"/>
            <a:ext cx="2589480" cy="1623240"/>
          </a:xfrm>
          <a:prstGeom prst="rect">
            <a:avLst/>
          </a:prstGeom>
          <a:no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Lavoro importante per la costruzione del significato misura e il completamento della costruzione della scrittura decimale posizionale con l'introduzione del Sistema internazionale di misura</a:t>
            </a:r>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6" name="CustomShape 1"/>
          <p:cNvSpPr/>
          <p:nvPr/>
        </p:nvSpPr>
        <p:spPr>
          <a:xfrm>
            <a:off x="1007280" y="432000"/>
            <a:ext cx="8059320" cy="57168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800" strike="noStrike">
                <a:solidFill>
                  <a:srgbClr val="000000"/>
                </a:solidFill>
                <a:latin typeface="Arial"/>
                <a:ea typeface="DejaVu Sans"/>
              </a:rPr>
              <a:t>Il ventaglio delle ombre di Costantino</a:t>
            </a:r>
            <a:r>
              <a:rPr lang="it-IT" sz="2800" strike="noStrike">
                <a:solidFill>
                  <a:srgbClr val="000000"/>
                </a:solidFill>
                <a:latin typeface="Arial"/>
                <a:ea typeface="DejaVu Sans"/>
              </a:rPr>
              <a:t> (disegno di Alessio)</a:t>
            </a:r>
            <a:endParaRPr/>
          </a:p>
        </p:txBody>
      </p:sp>
      <p:pic>
        <p:nvPicPr>
          <p:cNvPr id="197" name="" descr=""/>
          <p:cNvPicPr/>
          <p:nvPr/>
        </p:nvPicPr>
        <p:blipFill>
          <a:blip r:embed="rId1"/>
          <a:stretch/>
        </p:blipFill>
        <p:spPr>
          <a:xfrm>
            <a:off x="576000" y="1800000"/>
            <a:ext cx="8823600" cy="5314320"/>
          </a:xfrm>
          <a:prstGeom prst="rect">
            <a:avLst/>
          </a:prstGeom>
          <a:ln>
            <a:noFill/>
          </a:ln>
        </p:spPr>
      </p:pic>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 name="CustomShape 1"/>
          <p:cNvSpPr/>
          <p:nvPr/>
        </p:nvSpPr>
        <p:spPr>
          <a:xfrm>
            <a:off x="144000" y="650880"/>
            <a:ext cx="9717480" cy="4559400"/>
          </a:xfrm>
          <a:prstGeom prst="rect">
            <a:avLst/>
          </a:prstGeom>
          <a:noFill/>
          <a:ln>
            <a:noFill/>
          </a:ln>
        </p:spPr>
        <p:style>
          <a:lnRef idx="0"/>
          <a:fillRef idx="0"/>
          <a:effectRef idx="0"/>
          <a:fontRef idx="minor"/>
        </p:style>
        <p:txBody>
          <a:bodyPr lIns="90000" rIns="90000" tIns="45000" bIns="45000"/>
          <a:p>
            <a:r>
              <a:rPr lang="it-IT" sz="2000" strike="noStrike">
                <a:solidFill>
                  <a:srgbClr val="000000"/>
                </a:solidFill>
                <a:latin typeface="Arial"/>
                <a:ea typeface="DejaVu Sans"/>
              </a:rPr>
              <a:t>Emergono un'ipotesi interpretativa diversamente argomentata.</a:t>
            </a:r>
            <a:endParaRPr/>
          </a:p>
          <a:p>
            <a:r>
              <a:rPr b="1" lang="it-IT" sz="2000" strike="noStrike">
                <a:solidFill>
                  <a:srgbClr val="000000"/>
                </a:solidFill>
                <a:latin typeface="Arial"/>
                <a:ea typeface="DejaVu Sans"/>
              </a:rPr>
              <a:t>Lo spostamento del sole</a:t>
            </a:r>
            <a:r>
              <a:rPr lang="it-IT" sz="2000" strike="noStrike">
                <a:solidFill>
                  <a:srgbClr val="000000"/>
                </a:solidFill>
                <a:latin typeface="Arial"/>
                <a:ea typeface="DejaVu Sans"/>
              </a:rPr>
              <a:t> </a:t>
            </a:r>
            <a:r>
              <a:rPr b="1" lang="it-IT" sz="2000" strike="noStrike">
                <a:solidFill>
                  <a:srgbClr val="000000"/>
                </a:solidFill>
                <a:latin typeface="Arial"/>
                <a:ea typeface="DejaVu Sans"/>
              </a:rPr>
              <a:t>fa cambiare la lunghezza delle ombre:</a:t>
            </a:r>
            <a:endParaRPr/>
          </a:p>
          <a:p>
            <a:pPr>
              <a:lnSpc>
                <a:spcPct val="100000"/>
              </a:lnSpc>
              <a:buFont typeface="StarSymbol"/>
              <a:buAutoNum type="arabicParenR"/>
            </a:pPr>
            <a:r>
              <a:rPr lang="it-IT" sz="2000" strike="noStrike" u="sng">
                <a:solidFill>
                  <a:srgbClr val="000000"/>
                </a:solidFill>
                <a:latin typeface="Arial"/>
                <a:ea typeface="DejaVu Sans"/>
              </a:rPr>
              <a:t> </a:t>
            </a:r>
            <a:r>
              <a:rPr lang="it-IT" sz="2000" strike="noStrike" u="sng">
                <a:solidFill>
                  <a:srgbClr val="000000"/>
                </a:solidFill>
                <a:latin typeface="Arial"/>
                <a:ea typeface="DejaVu Sans"/>
              </a:rPr>
              <a:t>perché ho avuto un'esperienza</a:t>
            </a:r>
            <a:r>
              <a:rPr lang="it-IT" sz="2000" strike="noStrike">
                <a:solidFill>
                  <a:srgbClr val="000000"/>
                </a:solidFill>
                <a:latin typeface="Arial"/>
                <a:ea typeface="DejaVu Sans"/>
              </a:rPr>
              <a:t> in cui ho visto questa cosa</a:t>
            </a:r>
            <a:endParaRPr/>
          </a:p>
          <a:p>
            <a:pPr>
              <a:lnSpc>
                <a:spcPct val="100000"/>
              </a:lnSpc>
              <a:buFont typeface="StarSymbol"/>
              <a:buAutoNum type="arabicParenR"/>
            </a:pPr>
            <a:r>
              <a:rPr lang="it-IT" sz="2000" strike="noStrike" u="sng">
                <a:solidFill>
                  <a:srgbClr val="000000"/>
                </a:solidFill>
                <a:latin typeface="Arial"/>
                <a:ea typeface="DejaVu Sans"/>
              </a:rPr>
              <a:t> </a:t>
            </a:r>
            <a:r>
              <a:rPr lang="it-IT" sz="2000" strike="noStrike" u="sng">
                <a:solidFill>
                  <a:srgbClr val="000000"/>
                </a:solidFill>
                <a:latin typeface="Arial"/>
                <a:ea typeface="DejaVu Sans"/>
              </a:rPr>
              <a:t>secondo i momenti della giornata:</a:t>
            </a:r>
            <a:r>
              <a:rPr lang="it-IT" sz="2000" strike="noStrike">
                <a:solidFill>
                  <a:srgbClr val="000000"/>
                </a:solidFill>
                <a:latin typeface="Arial"/>
                <a:ea typeface="DejaVu Sans"/>
              </a:rPr>
              <a:t> se è mattina o pomeriggio o se il sole è al centro.</a:t>
            </a:r>
            <a:endParaRPr/>
          </a:p>
          <a:p>
            <a:pPr>
              <a:lnSpc>
                <a:spcPct val="100000"/>
              </a:lnSpc>
            </a:pPr>
            <a:r>
              <a:rPr lang="it-IT" sz="2000" strike="noStrike">
                <a:solidFill>
                  <a:srgbClr val="000000"/>
                </a:solidFill>
                <a:latin typeface="Arial"/>
                <a:ea typeface="DejaVu Sans"/>
              </a:rPr>
              <a:t>3) se il sole è dietro di te l'ombra è molto lunga, quando va sopra la testa si accorcia poi ricresce e diventa uguale a quella delle 10:41 perché il sole è nella stessa posizione ma dall'altra parte fa cambiare la lunghezza delle ombre.</a:t>
            </a:r>
            <a:endParaRPr/>
          </a:p>
          <a:p>
            <a:pPr>
              <a:lnSpc>
                <a:spcPct val="100000"/>
              </a:lnSpc>
            </a:pPr>
            <a:r>
              <a:rPr lang="it-IT" sz="2000" strike="noStrike" u="sng">
                <a:solidFill>
                  <a:srgbClr val="000000"/>
                </a:solidFill>
                <a:latin typeface="Arial"/>
                <a:ea typeface="DejaVu Sans"/>
              </a:rPr>
              <a:t>Le ombre sono in direzioni diverse</a:t>
            </a:r>
            <a:r>
              <a:rPr lang="it-IT" sz="2000" strike="noStrike">
                <a:solidFill>
                  <a:srgbClr val="000000"/>
                </a:solidFill>
                <a:latin typeface="Arial"/>
                <a:ea typeface="DejaVu Sans"/>
              </a:rPr>
              <a:t> perché il sole gira e cambia posizione nel cielo e allora cambiano direzione anche le ombre che vanno nella direzione opposta (</a:t>
            </a:r>
            <a:r>
              <a:rPr lang="it-IT" sz="2000" strike="noStrike" u="sng">
                <a:solidFill>
                  <a:srgbClr val="000000"/>
                </a:solidFill>
                <a:latin typeface="Arial"/>
                <a:ea typeface="DejaVu Sans"/>
              </a:rPr>
              <a:t>si correla il percorso che il sole fa nel cielo ai cambiamenti evidenziati nelle ombre):</a:t>
            </a:r>
            <a:endParaRPr/>
          </a:p>
          <a:p>
            <a:pPr>
              <a:lnSpc>
                <a:spcPct val="100000"/>
              </a:lnSpc>
              <a:buSzPct val="45000"/>
              <a:buFont typeface="StarSymbol"/>
              <a:buChar char="l"/>
            </a:pPr>
            <a:r>
              <a:rPr lang="it-IT" sz="2000" strike="noStrike">
                <a:solidFill>
                  <a:srgbClr val="000000"/>
                </a:solidFill>
                <a:latin typeface="Arial"/>
                <a:ea typeface="DejaVu Sans"/>
              </a:rPr>
              <a:t>quando inizia a scendere anche le ombre scendono di lunghezza e continua sempre questo giro di alzarsi e abbassarsi in tutta la giornata.</a:t>
            </a:r>
            <a:endParaRPr/>
          </a:p>
          <a:p>
            <a:pPr>
              <a:lnSpc>
                <a:spcPct val="100000"/>
              </a:lnSpc>
              <a:buSzPct val="45000"/>
              <a:buFont typeface="StarSymbol"/>
              <a:buChar char="l"/>
            </a:pPr>
            <a:r>
              <a:rPr lang="it-IT" sz="2000" strike="noStrike">
                <a:solidFill>
                  <a:srgbClr val="000000"/>
                </a:solidFill>
                <a:latin typeface="Arial"/>
                <a:ea typeface="DejaVu Sans"/>
              </a:rPr>
              <a:t>Il sole non è sempre al centro e allora cambia la direzione e lunghezza delle ombre e  l'ombra delle 14:42 è più lunga perché si distende.</a:t>
            </a:r>
            <a:endParaRPr/>
          </a:p>
        </p:txBody>
      </p:sp>
      <p:sp>
        <p:nvSpPr>
          <p:cNvPr id="199" name="CustomShape 2"/>
          <p:cNvSpPr/>
          <p:nvPr/>
        </p:nvSpPr>
        <p:spPr>
          <a:xfrm>
            <a:off x="1008000" y="288000"/>
            <a:ext cx="5395320" cy="34092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400" strike="noStrike">
                <a:solidFill>
                  <a:srgbClr val="000000"/>
                </a:solidFill>
                <a:latin typeface="Arial"/>
                <a:ea typeface="DejaVu Sans"/>
              </a:rPr>
              <a:t>Le ombre nella giornata</a:t>
            </a:r>
            <a:endParaRPr/>
          </a:p>
        </p:txBody>
      </p:sp>
      <p:sp>
        <p:nvSpPr>
          <p:cNvPr id="200" name="CustomShape 3"/>
          <p:cNvSpPr/>
          <p:nvPr/>
        </p:nvSpPr>
        <p:spPr>
          <a:xfrm>
            <a:off x="749160" y="6336000"/>
            <a:ext cx="8175960" cy="933120"/>
          </a:xfrm>
          <a:prstGeom prst="rect">
            <a:avLst/>
          </a:prstGeom>
          <a:solidFill>
            <a:srgbClr val="ffff99"/>
          </a:solid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a:t>
            </a:r>
            <a:r>
              <a:rPr b="1" lang="it-IT" sz="2400" strike="noStrike">
                <a:solidFill>
                  <a:srgbClr val="000000"/>
                </a:solidFill>
                <a:latin typeface="Arial"/>
                <a:ea typeface="DejaVu Sans"/>
              </a:rPr>
              <a:t>Ma non abbiamo ancora deciso se le ombre sono o no una parte di noi!”</a:t>
            </a:r>
            <a:endParaRPr/>
          </a:p>
        </p:txBody>
      </p:sp>
      <p:sp>
        <p:nvSpPr>
          <p:cNvPr id="201" name="CustomShape 4"/>
          <p:cNvSpPr/>
          <p:nvPr/>
        </p:nvSpPr>
        <p:spPr>
          <a:xfrm>
            <a:off x="576360" y="5328000"/>
            <a:ext cx="8853120" cy="772920"/>
          </a:xfrm>
          <a:prstGeom prst="rect">
            <a:avLst/>
          </a:prstGeom>
          <a:no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Segue discussione improntata sulla razionalità causale ma interrotta dall'intervento di Andrea:</a:t>
            </a:r>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2" name="CustomShape 1"/>
          <p:cNvSpPr/>
          <p:nvPr/>
        </p:nvSpPr>
        <p:spPr>
          <a:xfrm>
            <a:off x="74160" y="133920"/>
            <a:ext cx="9861120" cy="7209360"/>
          </a:xfrm>
          <a:prstGeom prst="rect">
            <a:avLst/>
          </a:prstGeom>
          <a:noFill/>
          <a:ln>
            <a:noFill/>
          </a:ln>
        </p:spPr>
        <p:style>
          <a:lnRef idx="0"/>
          <a:fillRef idx="0"/>
          <a:effectRef idx="0"/>
          <a:fontRef idx="minor"/>
        </p:style>
        <p:txBody>
          <a:bodyPr lIns="90000" rIns="90000" tIns="45000" bIns="45000"/>
          <a:p>
            <a:r>
              <a:rPr b="1" lang="it-IT" strike="noStrike">
                <a:solidFill>
                  <a:srgbClr val="000000"/>
                </a:solidFill>
                <a:latin typeface="Arial"/>
                <a:ea typeface="DejaVu Sans"/>
              </a:rPr>
              <a:t>Dalla discussione (quasi impossibile sintetizzarla)</a:t>
            </a:r>
            <a:endParaRPr/>
          </a:p>
          <a:p>
            <a:endParaRPr/>
          </a:p>
          <a:p>
            <a:r>
              <a:rPr lang="it-IT" sz="1600" strike="noStrike">
                <a:solidFill>
                  <a:srgbClr val="000000"/>
                </a:solidFill>
                <a:latin typeface="Arial"/>
                <a:ea typeface="DejaVu Sans"/>
              </a:rPr>
              <a:t>45 Andrea: ho capito cosa voleva dire Enea perché se io sono qua e il sole è su (mette le mani sopra la testa) mi picchia allora l'ombra diventa piccola e non si può distendere</a:t>
            </a:r>
            <a:endParaRPr/>
          </a:p>
          <a:p>
            <a:r>
              <a:rPr lang="it-IT" sz="1600" strike="noStrike">
                <a:solidFill>
                  <a:srgbClr val="000000"/>
                </a:solidFill>
                <a:latin typeface="Arial"/>
                <a:ea typeface="DejaVu Sans"/>
              </a:rPr>
              <a:t>53 Matteo: io ho un'esperienza che ero andato al pomeriggio alla fascia e ho visto che l'ombra era piccola poi sono andato a casa di Enea e è passato un po' di tempo e sono tornato al tramonto e ho visto la mia ombra lunghissima</a:t>
            </a:r>
            <a:endParaRPr/>
          </a:p>
          <a:p>
            <a:r>
              <a:rPr lang="it-IT" sz="1600" strike="noStrike">
                <a:solidFill>
                  <a:srgbClr val="000000"/>
                </a:solidFill>
                <a:latin typeface="Arial"/>
                <a:ea typeface="DejaVu Sans"/>
              </a:rPr>
              <a:t>57 Sofia: se quella delle 14:42 si può di nuovo distendere anche quella delle 10:41 che è della stessa lunghezza e se facevamo tutto il mezzo cerchio era la stessa cosa dall'altra parte </a:t>
            </a:r>
            <a:endParaRPr/>
          </a:p>
          <a:p>
            <a:r>
              <a:rPr lang="it-IT" sz="1600" strike="noStrike">
                <a:solidFill>
                  <a:srgbClr val="000000"/>
                </a:solidFill>
                <a:latin typeface="Arial"/>
                <a:ea typeface="DejaVu Sans"/>
              </a:rPr>
              <a:t>89 Andrea: ma non abbiamo ancora scoperto se le ombre sono vere o se sono una nostra parte del corpo</a:t>
            </a:r>
            <a:endParaRPr/>
          </a:p>
          <a:p>
            <a:r>
              <a:rPr lang="it-IT" sz="1600" strike="noStrike">
                <a:solidFill>
                  <a:srgbClr val="000000"/>
                </a:solidFill>
                <a:latin typeface="Arial"/>
                <a:ea typeface="DejaVu Sans"/>
              </a:rPr>
              <a:t>101 </a:t>
            </a:r>
            <a:r>
              <a:rPr lang="it-IT" sz="1600" strike="noStrike" u="sng">
                <a:solidFill>
                  <a:srgbClr val="000000"/>
                </a:solidFill>
                <a:latin typeface="Arial"/>
                <a:ea typeface="DejaVu Sans"/>
              </a:rPr>
              <a:t>Gioele</a:t>
            </a:r>
            <a:r>
              <a:rPr lang="it-IT" sz="1600" strike="noStrike">
                <a:solidFill>
                  <a:srgbClr val="000000"/>
                </a:solidFill>
                <a:latin typeface="Arial"/>
                <a:ea typeface="DejaVu Sans"/>
              </a:rPr>
              <a:t>: no perché sono state fabbricate dalla luce</a:t>
            </a:r>
            <a:endParaRPr/>
          </a:p>
          <a:p>
            <a:r>
              <a:rPr lang="it-IT" sz="1600" strike="noStrike">
                <a:solidFill>
                  <a:srgbClr val="000000"/>
                </a:solidFill>
                <a:latin typeface="Arial"/>
                <a:ea typeface="DejaVu Sans"/>
              </a:rPr>
              <a:t>114 </a:t>
            </a:r>
            <a:r>
              <a:rPr lang="it-IT" sz="1600" strike="noStrike" u="sng">
                <a:solidFill>
                  <a:srgbClr val="000000"/>
                </a:solidFill>
                <a:latin typeface="Arial"/>
                <a:ea typeface="DejaVu Sans"/>
              </a:rPr>
              <a:t>Roberto</a:t>
            </a:r>
            <a:r>
              <a:rPr lang="it-IT" sz="1600" strike="noStrike">
                <a:solidFill>
                  <a:srgbClr val="000000"/>
                </a:solidFill>
                <a:latin typeface="Arial"/>
                <a:ea typeface="DejaVu Sans"/>
              </a:rPr>
              <a:t>: quando spegni la luce sei nel buio e l'ombra visto che è nera nel buio si nasconde bene</a:t>
            </a:r>
            <a:endParaRPr/>
          </a:p>
          <a:p>
            <a:r>
              <a:rPr lang="it-IT" sz="1600" strike="noStrike">
                <a:solidFill>
                  <a:srgbClr val="000000"/>
                </a:solidFill>
                <a:latin typeface="Arial"/>
                <a:ea typeface="DejaVu Sans"/>
              </a:rPr>
              <a:t>132 </a:t>
            </a:r>
            <a:r>
              <a:rPr lang="it-IT" sz="1600" strike="noStrike" u="sng">
                <a:solidFill>
                  <a:srgbClr val="000000"/>
                </a:solidFill>
                <a:latin typeface="Arial"/>
                <a:ea typeface="DejaVu Sans"/>
              </a:rPr>
              <a:t>Enea:</a:t>
            </a:r>
            <a:r>
              <a:rPr lang="it-IT" sz="1600" strike="noStrike">
                <a:solidFill>
                  <a:srgbClr val="000000"/>
                </a:solidFill>
                <a:latin typeface="Arial"/>
                <a:ea typeface="DejaVu Sans"/>
              </a:rPr>
              <a:t> L'ombra dell'uccellino non ce la mangiamo è che è nera come la nostra e allora si sovrappongono </a:t>
            </a:r>
            <a:endParaRPr/>
          </a:p>
          <a:p>
            <a:r>
              <a:rPr lang="it-IT" sz="1600" strike="noStrike">
                <a:solidFill>
                  <a:srgbClr val="000000"/>
                </a:solidFill>
                <a:latin typeface="Arial"/>
                <a:ea typeface="DejaVu Sans"/>
              </a:rPr>
              <a:t>137 Davide: al buio l'ombra c'è sempre sempre perché è attaccata a noi non puoi staccarla da noi </a:t>
            </a:r>
            <a:endParaRPr/>
          </a:p>
          <a:p>
            <a:r>
              <a:rPr lang="it-IT" sz="1600" strike="noStrike">
                <a:solidFill>
                  <a:srgbClr val="000000"/>
                </a:solidFill>
                <a:latin typeface="Arial"/>
                <a:ea typeface="DejaVu Sans"/>
              </a:rPr>
              <a:t>138: ins: ritorniamo a quello che ha detto Andrea decidiamo un po' se l'ombra è o no parte di noi</a:t>
            </a:r>
            <a:endParaRPr/>
          </a:p>
          <a:p>
            <a:r>
              <a:rPr lang="it-IT" sz="1600" strike="noStrike">
                <a:solidFill>
                  <a:srgbClr val="000000"/>
                </a:solidFill>
                <a:latin typeface="Arial"/>
                <a:ea typeface="DejaVu Sans"/>
              </a:rPr>
              <a:t>139 Davide: È una parte di noi</a:t>
            </a:r>
            <a:endParaRPr/>
          </a:p>
          <a:p>
            <a:r>
              <a:rPr lang="it-IT" sz="1600" strike="noStrike">
                <a:solidFill>
                  <a:srgbClr val="000000"/>
                </a:solidFill>
                <a:latin typeface="Arial"/>
                <a:ea typeface="DejaVu Sans"/>
              </a:rPr>
              <a:t>142 </a:t>
            </a:r>
            <a:r>
              <a:rPr lang="it-IT" sz="1600" strike="noStrike" u="sng">
                <a:solidFill>
                  <a:srgbClr val="000000"/>
                </a:solidFill>
                <a:latin typeface="Arial"/>
                <a:ea typeface="DejaVu Sans"/>
              </a:rPr>
              <a:t>Alessandro:</a:t>
            </a:r>
            <a:r>
              <a:rPr lang="it-IT" sz="1600" strike="noStrike">
                <a:solidFill>
                  <a:srgbClr val="000000"/>
                </a:solidFill>
                <a:latin typeface="Arial"/>
                <a:ea typeface="DejaVu Sans"/>
              </a:rPr>
              <a:t> no perché è la luce che produce l'ombra</a:t>
            </a:r>
            <a:endParaRPr/>
          </a:p>
          <a:p>
            <a:r>
              <a:rPr lang="it-IT" sz="1600" strike="noStrike">
                <a:solidFill>
                  <a:srgbClr val="000000"/>
                </a:solidFill>
                <a:latin typeface="Arial"/>
                <a:ea typeface="DejaVu Sans"/>
              </a:rPr>
              <a:t>169 </a:t>
            </a:r>
            <a:r>
              <a:rPr lang="it-IT" sz="1600" strike="noStrike" u="sng">
                <a:solidFill>
                  <a:srgbClr val="000000"/>
                </a:solidFill>
                <a:latin typeface="Arial"/>
                <a:ea typeface="DejaVu Sans"/>
              </a:rPr>
              <a:t>Gabriele</a:t>
            </a:r>
            <a:r>
              <a:rPr lang="it-IT" sz="1600" strike="noStrike">
                <a:solidFill>
                  <a:srgbClr val="000000"/>
                </a:solidFill>
                <a:latin typeface="Arial"/>
                <a:ea typeface="DejaVu Sans"/>
              </a:rPr>
              <a:t>: sono i raggi del sole perché quando facevamo finta di toccarci la mano noi non ce la toccavamo davvero c'era l'ombra i raggi ci prendevano e c'era l'ombra e sembra che ci toccassimo la mano</a:t>
            </a:r>
            <a:endParaRPr/>
          </a:p>
          <a:p>
            <a:r>
              <a:rPr lang="it-IT" sz="1600" strike="noStrike">
                <a:solidFill>
                  <a:srgbClr val="000000"/>
                </a:solidFill>
                <a:latin typeface="Arial"/>
                <a:ea typeface="DejaVu Sans"/>
              </a:rPr>
              <a:t>197 </a:t>
            </a:r>
            <a:r>
              <a:rPr lang="it-IT" sz="1600" strike="noStrike" u="sng">
                <a:solidFill>
                  <a:srgbClr val="000000"/>
                </a:solidFill>
                <a:latin typeface="Arial"/>
                <a:ea typeface="DejaVu Sans"/>
              </a:rPr>
              <a:t>Alex:</a:t>
            </a:r>
            <a:r>
              <a:rPr lang="it-IT" sz="1600" strike="noStrike">
                <a:solidFill>
                  <a:srgbClr val="000000"/>
                </a:solidFill>
                <a:latin typeface="Arial"/>
                <a:ea typeface="DejaVu Sans"/>
              </a:rPr>
              <a:t> anche oggi in piazzale all'inizio io ho alzato la testa e avevamo tutti il sole sopra la testa e tutte le nostre ombre erano cortissime ma quando il sole è basso sul mare la mia ombra e era lunghissima</a:t>
            </a:r>
            <a:endParaRPr/>
          </a:p>
          <a:p>
            <a:r>
              <a:rPr lang="it-IT" sz="1600" strike="noStrike">
                <a:solidFill>
                  <a:srgbClr val="000000"/>
                </a:solidFill>
                <a:latin typeface="Arial"/>
                <a:ea typeface="DejaVu Sans"/>
              </a:rPr>
              <a:t>199 </a:t>
            </a:r>
            <a:r>
              <a:rPr lang="it-IT" sz="1600" strike="noStrike" u="sng">
                <a:solidFill>
                  <a:srgbClr val="000000"/>
                </a:solidFill>
                <a:latin typeface="Arial"/>
                <a:ea typeface="DejaVu Sans"/>
              </a:rPr>
              <a:t>Fabiola</a:t>
            </a:r>
            <a:r>
              <a:rPr lang="it-IT" sz="1600" strike="noStrike">
                <a:solidFill>
                  <a:srgbClr val="000000"/>
                </a:solidFill>
                <a:latin typeface="Arial"/>
                <a:ea typeface="DejaVu Sans"/>
              </a:rPr>
              <a:t>: perché se il sole è qua (fa il segno con le mani sulla testa) l'ombra diventa più piccola invece se è qua (fa il segno di lato) diventa più lunga</a:t>
            </a:r>
            <a:endParaRPr/>
          </a:p>
          <a:p>
            <a:r>
              <a:rPr lang="it-IT" sz="1600" strike="noStrike">
                <a:solidFill>
                  <a:srgbClr val="000000"/>
                </a:solidFill>
                <a:latin typeface="Arial"/>
                <a:ea typeface="DejaVu Sans"/>
              </a:rPr>
              <a:t>206</a:t>
            </a:r>
            <a:r>
              <a:rPr lang="it-IT" sz="1600" strike="noStrike" u="sng">
                <a:solidFill>
                  <a:srgbClr val="000000"/>
                </a:solidFill>
                <a:latin typeface="Arial"/>
                <a:ea typeface="DejaVu Sans"/>
              </a:rPr>
              <a:t> Mattia</a:t>
            </a:r>
            <a:r>
              <a:rPr lang="it-IT" sz="1600" strike="noStrike">
                <a:solidFill>
                  <a:srgbClr val="000000"/>
                </a:solidFill>
                <a:latin typeface="Arial"/>
                <a:ea typeface="DejaVu Sans"/>
              </a:rPr>
              <a:t>: perché se picchia dietro alla testa riesce a distendersi se invece è sopra no</a:t>
            </a:r>
            <a:endParaRPr/>
          </a:p>
          <a:p>
            <a:r>
              <a:rPr lang="it-IT" sz="1600" strike="noStrike">
                <a:solidFill>
                  <a:srgbClr val="000000"/>
                </a:solidFill>
                <a:latin typeface="Arial"/>
                <a:ea typeface="DejaVu Sans"/>
              </a:rPr>
              <a:t>219</a:t>
            </a:r>
            <a:r>
              <a:rPr lang="it-IT" sz="1600" strike="noStrike" u="sng">
                <a:solidFill>
                  <a:srgbClr val="000000"/>
                </a:solidFill>
                <a:latin typeface="Arial"/>
                <a:ea typeface="DejaVu Sans"/>
              </a:rPr>
              <a:t> Elisa</a:t>
            </a:r>
            <a:r>
              <a:rPr lang="it-IT" sz="1600" strike="noStrike">
                <a:solidFill>
                  <a:srgbClr val="000000"/>
                </a:solidFill>
                <a:latin typeface="Arial"/>
                <a:ea typeface="DejaVu Sans"/>
              </a:rPr>
              <a:t>: le ombre quando sono per terra attraversano tutto però quando vai dai muri salgono sui muri</a:t>
            </a:r>
            <a:endParaRPr/>
          </a:p>
          <a:p>
            <a:r>
              <a:rPr lang="it-IT" sz="1600" strike="noStrike">
                <a:solidFill>
                  <a:srgbClr val="000000"/>
                </a:solidFill>
                <a:latin typeface="Arial"/>
                <a:ea typeface="DejaVu Sans"/>
              </a:rPr>
              <a:t>225 Sofia: ma quando c'è un muro e tu vai avanti il sole è dietro di te allora l'ombra non è per terra ma è sul muro</a:t>
            </a:r>
            <a:endParaRPr/>
          </a:p>
          <a:p>
            <a:r>
              <a:rPr lang="it-IT" sz="1600" strike="noStrike">
                <a:solidFill>
                  <a:srgbClr val="000000"/>
                </a:solidFill>
                <a:latin typeface="Arial"/>
                <a:ea typeface="DejaVu Sans"/>
              </a:rPr>
              <a:t>227 Andrea: Però salire sul muro sale si riflette sul muro però si piega</a:t>
            </a:r>
            <a:endParaRPr/>
          </a:p>
          <a:p>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CustomShape 1"/>
          <p:cNvSpPr/>
          <p:nvPr/>
        </p:nvSpPr>
        <p:spPr>
          <a:xfrm>
            <a:off x="431280" y="432000"/>
            <a:ext cx="8994240" cy="482400"/>
          </a:xfrm>
          <a:prstGeom prst="rect">
            <a:avLst/>
          </a:prstGeom>
          <a:noFill/>
          <a:ln>
            <a:noFill/>
          </a:ln>
        </p:spPr>
        <p:style>
          <a:lnRef idx="0"/>
          <a:fillRef idx="0"/>
          <a:effectRef idx="0"/>
          <a:fontRef idx="minor"/>
        </p:style>
        <p:txBody>
          <a:bodyPr lIns="90000" rIns="90000" tIns="45000" bIns="45000"/>
          <a:p>
            <a:r>
              <a:rPr b="1" lang="it-IT" sz="2800" strike="noStrike">
                <a:solidFill>
                  <a:srgbClr val="000000"/>
                </a:solidFill>
                <a:latin typeface="Arial"/>
                <a:ea typeface="DejaVu Sans"/>
              </a:rPr>
              <a:t>Dall'analisi del lavoro di Lia a settembre 2016...</a:t>
            </a:r>
            <a:endParaRPr/>
          </a:p>
        </p:txBody>
      </p:sp>
      <p:sp>
        <p:nvSpPr>
          <p:cNvPr id="79" name="CustomShape 2"/>
          <p:cNvSpPr/>
          <p:nvPr/>
        </p:nvSpPr>
        <p:spPr>
          <a:xfrm>
            <a:off x="506160" y="5544000"/>
            <a:ext cx="8421120" cy="172728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600" strike="noStrike">
                <a:solidFill>
                  <a:srgbClr val="000000"/>
                </a:solidFill>
                <a:latin typeface="Arial"/>
                <a:ea typeface="DejaVu Sans"/>
              </a:rPr>
              <a:t>… </a:t>
            </a:r>
            <a:r>
              <a:rPr b="1" lang="it-IT" sz="2600" strike="noStrike">
                <a:solidFill>
                  <a:srgbClr val="000000"/>
                </a:solidFill>
                <a:latin typeface="Arial"/>
                <a:ea typeface="DejaVu Sans"/>
              </a:rPr>
              <a:t>all'individuazione del campo di esperienza Ombre come ambiente per realizzare un percorso in funzione dello sviluppo di modi diversi di interpretare la realtà (razionalità diverse)</a:t>
            </a:r>
            <a:endParaRPr/>
          </a:p>
        </p:txBody>
      </p:sp>
      <p:pic>
        <p:nvPicPr>
          <p:cNvPr id="80" name="" descr=""/>
          <p:cNvPicPr/>
          <p:nvPr/>
        </p:nvPicPr>
        <p:blipFill>
          <a:blip r:embed="rId1"/>
          <a:stretch/>
        </p:blipFill>
        <p:spPr>
          <a:xfrm>
            <a:off x="1371600" y="1354680"/>
            <a:ext cx="7186680" cy="432036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3" name="CustomShape 1"/>
          <p:cNvSpPr/>
          <p:nvPr/>
        </p:nvSpPr>
        <p:spPr>
          <a:xfrm>
            <a:off x="488520" y="643320"/>
            <a:ext cx="8925120" cy="6698160"/>
          </a:xfrm>
          <a:prstGeom prst="rect">
            <a:avLst/>
          </a:prstGeom>
          <a:solidFill>
            <a:srgbClr val="ffff99"/>
          </a:solidFill>
          <a:ln>
            <a:noFill/>
          </a:ln>
        </p:spPr>
        <p:style>
          <a:lnRef idx="0"/>
          <a:fillRef idx="0"/>
          <a:effectRef idx="0"/>
          <a:fontRef idx="minor"/>
        </p:style>
        <p:txBody>
          <a:bodyPr lIns="90000" rIns="90000" tIns="45000" bIns="45000"/>
          <a:p>
            <a:r>
              <a:rPr b="1" lang="it-IT" strike="noStrike">
                <a:solidFill>
                  <a:srgbClr val="000000"/>
                </a:solidFill>
                <a:latin typeface="Arial"/>
                <a:ea typeface="DejaVu Sans"/>
              </a:rPr>
              <a:t>Razionalità causale e razionalità teleologica si intersecano.</a:t>
            </a:r>
            <a:endParaRPr/>
          </a:p>
          <a:p>
            <a:endParaRPr/>
          </a:p>
          <a:p>
            <a:r>
              <a:rPr b="1" lang="it-IT" strike="noStrike">
                <a:solidFill>
                  <a:srgbClr val="000000"/>
                </a:solidFill>
                <a:latin typeface="Arial"/>
                <a:ea typeface="DejaVu Sans"/>
              </a:rPr>
              <a:t>Nella discussione i bambini devono usare i gesti</a:t>
            </a:r>
            <a:r>
              <a:rPr lang="it-IT" strike="noStrike">
                <a:solidFill>
                  <a:srgbClr val="000000"/>
                </a:solidFill>
                <a:latin typeface="Arial"/>
                <a:ea typeface="DejaVu Sans"/>
              </a:rPr>
              <a:t> perché più di tanto a parole non riesco a esplicitare: non c'è stato alcun intervento volto alla costruzione del modello geometrico che pertanto è ancora in costruzione a livello individuale e tale costruzione avviene “fisicamente”.</a:t>
            </a:r>
            <a:endParaRPr/>
          </a:p>
          <a:p>
            <a:endParaRPr/>
          </a:p>
          <a:p>
            <a:r>
              <a:rPr lang="it-IT" strike="noStrike">
                <a:solidFill>
                  <a:srgbClr val="000000"/>
                </a:solidFill>
                <a:latin typeface="Arial"/>
                <a:ea typeface="DejaVu Sans"/>
              </a:rPr>
              <a:t>Mentre si tenta di costruire un'interpretazione dei cambiamenti dell'ombra della giornata, arriva</a:t>
            </a:r>
            <a:r>
              <a:rPr b="1" lang="it-IT" strike="noStrike">
                <a:solidFill>
                  <a:srgbClr val="000000"/>
                </a:solidFill>
                <a:latin typeface="Arial"/>
                <a:ea typeface="DejaVu Sans"/>
              </a:rPr>
              <a:t> la domanda di Andrea</a:t>
            </a:r>
            <a:r>
              <a:rPr lang="it-IT" strike="noStrike">
                <a:solidFill>
                  <a:srgbClr val="000000"/>
                </a:solidFill>
                <a:latin typeface="Arial"/>
                <a:ea typeface="DejaVu Sans"/>
              </a:rPr>
              <a:t> come un sasso gettato nell'acqua si allarga in molteplici onde trovando immediata rispondenza nella classe: </a:t>
            </a:r>
            <a:r>
              <a:rPr b="1" lang="it-IT" strike="noStrike">
                <a:solidFill>
                  <a:srgbClr val="000000"/>
                </a:solidFill>
                <a:latin typeface="Arial"/>
                <a:ea typeface="DejaVu Sans"/>
              </a:rPr>
              <a:t>il problema Ombre a livello di razionalità teleologica non era risolto..</a:t>
            </a:r>
            <a:endParaRPr/>
          </a:p>
          <a:p>
            <a:endParaRPr/>
          </a:p>
          <a:p>
            <a:r>
              <a:rPr b="1" lang="it-IT" strike="noStrike">
                <a:solidFill>
                  <a:srgbClr val="000000"/>
                </a:solidFill>
                <a:latin typeface="Arial"/>
                <a:ea typeface="DejaVu Sans"/>
              </a:rPr>
              <a:t>Come continuare il lavoro in classe quarta senza bloccare la razionalità teleologica quando si lavorerà esplicitamente alla costruzione del modello? E come arrivare a costruire il modello?</a:t>
            </a:r>
            <a:r>
              <a:rPr lang="it-IT" strike="noStrike">
                <a:solidFill>
                  <a:srgbClr val="000000"/>
                </a:solidFill>
                <a:latin typeface="Arial"/>
                <a:ea typeface="DejaVu Sans"/>
              </a:rPr>
              <a:t> </a:t>
            </a:r>
            <a:endParaRPr/>
          </a:p>
          <a:p>
            <a:endParaRPr/>
          </a:p>
          <a:p>
            <a:r>
              <a:rPr lang="it-IT" strike="noStrike">
                <a:solidFill>
                  <a:srgbClr val="000000"/>
                </a:solidFill>
                <a:latin typeface="Arial"/>
                <a:ea typeface="DejaVu Sans"/>
              </a:rPr>
              <a:t>Il problema della costruzione del modello è infatti: </a:t>
            </a:r>
            <a:endParaRPr/>
          </a:p>
          <a:p>
            <a:pPr>
              <a:lnSpc>
                <a:spcPct val="100000"/>
              </a:lnSpc>
              <a:buSzPct val="45000"/>
              <a:buFont typeface="StarSymbol"/>
              <a:buChar char="l"/>
            </a:pPr>
            <a:r>
              <a:rPr b="1" lang="it-IT" strike="noStrike">
                <a:solidFill>
                  <a:srgbClr val="000000"/>
                </a:solidFill>
                <a:latin typeface="Arial"/>
                <a:ea typeface="DejaVu Sans"/>
              </a:rPr>
              <a:t>un problema di possesso degli strumenti</a:t>
            </a:r>
            <a:r>
              <a:rPr lang="it-IT" strike="noStrike">
                <a:solidFill>
                  <a:srgbClr val="000000"/>
                </a:solidFill>
                <a:latin typeface="Arial"/>
                <a:ea typeface="DejaVu Sans"/>
              </a:rPr>
              <a:t> la cui costruzione passa attraverso i gesti che diventano parole ma anche attraverso forme di visualizzazione e di rappresentazione grafica (da costruire) </a:t>
            </a:r>
            <a:endParaRPr/>
          </a:p>
          <a:p>
            <a:pPr>
              <a:lnSpc>
                <a:spcPct val="100000"/>
              </a:lnSpc>
              <a:buSzPct val="45000"/>
              <a:buFont typeface="StarSymbol"/>
              <a:buChar char="l"/>
            </a:pPr>
            <a:r>
              <a:rPr b="1" lang="it-IT" strike="noStrike">
                <a:solidFill>
                  <a:srgbClr val="000000"/>
                </a:solidFill>
                <a:latin typeface="Arial"/>
                <a:ea typeface="DejaVu Sans"/>
              </a:rPr>
              <a:t>un ambito in cui si esercita la razionalità causale:</a:t>
            </a:r>
            <a:r>
              <a:rPr lang="it-IT" strike="noStrike">
                <a:solidFill>
                  <a:srgbClr val="000000"/>
                </a:solidFill>
                <a:latin typeface="Arial"/>
                <a:ea typeface="DejaVu Sans"/>
              </a:rPr>
              <a:t> come considerarlo anche in connessione con la razionalità teleologica?</a:t>
            </a:r>
            <a:endParaRPr/>
          </a:p>
        </p:txBody>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 name="CustomShape 1"/>
          <p:cNvSpPr/>
          <p:nvPr/>
        </p:nvSpPr>
        <p:spPr>
          <a:xfrm>
            <a:off x="976320" y="261720"/>
            <a:ext cx="7317360" cy="424800"/>
          </a:xfrm>
          <a:prstGeom prst="rect">
            <a:avLst/>
          </a:prstGeom>
          <a:solidFill>
            <a:srgbClr val="ffff99"/>
          </a:solidFill>
          <a:ln>
            <a:noFill/>
          </a:ln>
        </p:spPr>
        <p:style>
          <a:lnRef idx="0"/>
          <a:fillRef idx="0"/>
          <a:effectRef idx="0"/>
          <a:fontRef idx="minor"/>
        </p:style>
        <p:txBody>
          <a:bodyPr lIns="90000" rIns="90000" tIns="45000" bIns="45000"/>
          <a:p>
            <a:pPr>
              <a:lnSpc>
                <a:spcPct val="100000"/>
              </a:lnSpc>
              <a:buSzPct val="45000"/>
              <a:buFont typeface="StarSymbol"/>
              <a:buChar char="l"/>
            </a:pPr>
            <a:r>
              <a:rPr b="1" lang="it-IT" sz="2400" strike="noStrike">
                <a:solidFill>
                  <a:srgbClr val="000000"/>
                </a:solidFill>
                <a:latin typeface="Arial"/>
                <a:ea typeface="DejaVu Sans"/>
              </a:rPr>
              <a:t>Dopo la discussione: punti di vista individuali</a:t>
            </a:r>
            <a:endParaRPr/>
          </a:p>
        </p:txBody>
      </p:sp>
      <p:sp>
        <p:nvSpPr>
          <p:cNvPr id="205" name="CustomShape 2"/>
          <p:cNvSpPr/>
          <p:nvPr/>
        </p:nvSpPr>
        <p:spPr>
          <a:xfrm>
            <a:off x="57240" y="808560"/>
            <a:ext cx="4389120" cy="639828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Razionalità teleologica</a:t>
            </a:r>
            <a:endParaRPr/>
          </a:p>
          <a:p>
            <a:endParaRPr/>
          </a:p>
          <a:p>
            <a:r>
              <a:rPr b="1" lang="it-IT" strike="noStrike">
                <a:solidFill>
                  <a:srgbClr val="000000"/>
                </a:solidFill>
                <a:latin typeface="Arial"/>
                <a:ea typeface="DejaVu Sans"/>
              </a:rPr>
              <a:t>Giuseppe:</a:t>
            </a:r>
            <a:r>
              <a:rPr lang="it-IT" strike="noStrike">
                <a:solidFill>
                  <a:srgbClr val="000000"/>
                </a:solidFill>
                <a:latin typeface="Arial"/>
                <a:ea typeface="DejaVu Sans"/>
              </a:rPr>
              <a:t> io ho capito che l'ombra non rimane attaccata ai bambini perché quando salti l'ombra si stacca e quando ritorni a terra è di nuovo attaccata a te.</a:t>
            </a:r>
            <a:r>
              <a:rPr b="1" lang="it-IT" strike="noStrike">
                <a:solidFill>
                  <a:srgbClr val="000000"/>
                </a:solidFill>
                <a:latin typeface="Arial"/>
                <a:ea typeface="DejaVu Sans"/>
              </a:rPr>
              <a:t> L'ombra è una parte di noi perché la controlliamo anche se la fa il sole.</a:t>
            </a:r>
            <a:endParaRPr/>
          </a:p>
          <a:p>
            <a:endParaRPr/>
          </a:p>
          <a:p>
            <a:r>
              <a:rPr b="1" lang="it-IT" strike="noStrike">
                <a:solidFill>
                  <a:srgbClr val="000000"/>
                </a:solidFill>
                <a:latin typeface="Arial"/>
                <a:ea typeface="DejaVu Sans"/>
              </a:rPr>
              <a:t>Davide:</a:t>
            </a:r>
            <a:r>
              <a:rPr lang="it-IT" strike="noStrike">
                <a:solidFill>
                  <a:srgbClr val="000000"/>
                </a:solidFill>
                <a:latin typeface="Arial"/>
                <a:ea typeface="DejaVu Sans"/>
              </a:rPr>
              <a:t> io ho capito che la nostra ombra è una parte di noi, per me è anche una specie di burattino perché la muoviamo noi ed è attaccata ai nostri piedi e mani. La riflette il sole ma la muoviamo noi e </a:t>
            </a:r>
            <a:r>
              <a:rPr b="1" lang="it-IT" strike="noStrike">
                <a:solidFill>
                  <a:srgbClr val="000000"/>
                </a:solidFill>
                <a:latin typeface="Arial"/>
                <a:ea typeface="DejaVu Sans"/>
              </a:rPr>
              <a:t>secondo me è una specie di collaborazione con il sole.</a:t>
            </a:r>
            <a:endParaRPr/>
          </a:p>
          <a:p>
            <a:endParaRPr/>
          </a:p>
          <a:p>
            <a:r>
              <a:rPr b="1" lang="it-IT" strike="noStrike">
                <a:solidFill>
                  <a:srgbClr val="000000"/>
                </a:solidFill>
                <a:latin typeface="Arial"/>
                <a:ea typeface="DejaVu Sans"/>
              </a:rPr>
              <a:t>Fabiola:</a:t>
            </a:r>
            <a:r>
              <a:rPr lang="it-IT" strike="noStrike">
                <a:solidFill>
                  <a:srgbClr val="000000"/>
                </a:solidFill>
                <a:latin typeface="Arial"/>
                <a:ea typeface="DejaVu Sans"/>
              </a:rPr>
              <a:t> io ho capito di più quello del muro: che c'è l'ombra  che va sul muro ma ha detto Andrea che però si piega. Io l'ho capita di più perché l'hanno spiegata bene.</a:t>
            </a:r>
            <a:r>
              <a:rPr b="1" lang="it-IT" strike="noStrike">
                <a:solidFill>
                  <a:srgbClr val="000000"/>
                </a:solidFill>
                <a:latin typeface="Arial"/>
                <a:ea typeface="DejaVu Sans"/>
              </a:rPr>
              <a:t> L'ombra è parte di noi perché sta attaccata.</a:t>
            </a:r>
            <a:endParaRPr/>
          </a:p>
        </p:txBody>
      </p:sp>
      <p:sp>
        <p:nvSpPr>
          <p:cNvPr id="206" name="CustomShape 3"/>
          <p:cNvSpPr/>
          <p:nvPr/>
        </p:nvSpPr>
        <p:spPr>
          <a:xfrm>
            <a:off x="4431960" y="809640"/>
            <a:ext cx="5469120" cy="6513840"/>
          </a:xfrm>
          <a:prstGeom prst="rect">
            <a:avLst/>
          </a:prstGeom>
          <a:noFill/>
          <a:ln>
            <a:noFill/>
          </a:ln>
        </p:spPr>
        <p:style>
          <a:lnRef idx="0"/>
          <a:fillRef idx="0"/>
          <a:effectRef idx="0"/>
          <a:fontRef idx="minor"/>
        </p:style>
        <p:txBody>
          <a:bodyPr lIns="90000" rIns="90000" tIns="45000" bIns="45000"/>
          <a:p>
            <a:r>
              <a:rPr b="1" lang="it-IT" sz="2000" strike="noStrike">
                <a:solidFill>
                  <a:srgbClr val="000000"/>
                </a:solidFill>
                <a:latin typeface="Arial"/>
                <a:ea typeface="DejaVu Sans"/>
              </a:rPr>
              <a:t>Razionalità causale</a:t>
            </a:r>
            <a:endParaRPr/>
          </a:p>
          <a:p>
            <a:r>
              <a:rPr b="1" lang="it-IT" strike="noStrike">
                <a:solidFill>
                  <a:srgbClr val="000000"/>
                </a:solidFill>
                <a:latin typeface="Arial"/>
                <a:ea typeface="DejaVu Sans"/>
              </a:rPr>
              <a:t>Gioele:</a:t>
            </a:r>
            <a:r>
              <a:rPr lang="it-IT" strike="noStrike">
                <a:solidFill>
                  <a:srgbClr val="000000"/>
                </a:solidFill>
                <a:latin typeface="Arial"/>
                <a:ea typeface="DejaVu Sans"/>
              </a:rPr>
              <a:t> io ho capito che se c'è la luce ci sono le ombre che se c'è il sole in alto le ombre sono corte perché il sole ci picchia “in basso” e se le ombre sono lunghe è perché il sole è di lato.</a:t>
            </a:r>
            <a:r>
              <a:rPr b="1" lang="it-IT" strike="noStrike">
                <a:solidFill>
                  <a:srgbClr val="000000"/>
                </a:solidFill>
                <a:latin typeface="Arial"/>
                <a:ea typeface="DejaVu Sans"/>
              </a:rPr>
              <a:t> E ho capito che l'ombra non è parte di noi perché è fabbricata dalla luce.</a:t>
            </a:r>
            <a:endParaRPr/>
          </a:p>
          <a:p>
            <a:r>
              <a:rPr b="1" lang="it-IT" strike="noStrike">
                <a:solidFill>
                  <a:srgbClr val="000000"/>
                </a:solidFill>
                <a:latin typeface="Arial"/>
                <a:ea typeface="DejaVu Sans"/>
              </a:rPr>
              <a:t>Enea: </a:t>
            </a:r>
            <a:r>
              <a:rPr lang="it-IT" strike="noStrike">
                <a:solidFill>
                  <a:srgbClr val="000000"/>
                </a:solidFill>
                <a:latin typeface="Arial"/>
                <a:ea typeface="DejaVu Sans"/>
              </a:rPr>
              <a:t>io ho capito che l'ombra “si distende e non” e che se il sole è alto l'ombra è lunga e che se il sole è basso l'ombra è corta. Ho capito anche che se un'ombra (tipo quella di un uccellino) va sopra alla nostra non si vede perché è nera come la nostra e non perché la mangiamo. Secondo me non è parte di noi perché </a:t>
            </a:r>
            <a:r>
              <a:rPr b="1" lang="it-IT" strike="noStrike">
                <a:solidFill>
                  <a:srgbClr val="000000"/>
                </a:solidFill>
                <a:latin typeface="Arial"/>
                <a:ea typeface="DejaVu Sans"/>
              </a:rPr>
              <a:t>è la luce che produce l'ombra.</a:t>
            </a:r>
            <a:endParaRPr/>
          </a:p>
          <a:p>
            <a:r>
              <a:rPr b="1" lang="it-IT" strike="noStrike">
                <a:solidFill>
                  <a:srgbClr val="000000"/>
                </a:solidFill>
                <a:latin typeface="Arial"/>
                <a:ea typeface="DejaVu Sans"/>
              </a:rPr>
              <a:t>Sofia</a:t>
            </a:r>
            <a:r>
              <a:rPr lang="it-IT" strike="noStrike">
                <a:solidFill>
                  <a:srgbClr val="000000"/>
                </a:solidFill>
                <a:latin typeface="Arial"/>
                <a:ea typeface="DejaVu Sans"/>
              </a:rPr>
              <a:t>: ho capito la cosa che ha detto Andrea dell'uccellino, quella di Enea del sole che se ti picchia in testa l'ombra diventa più corta, quella di Gioele che al buio l'ombra non c'è perché l'ombra c'è solo con la luce e la mia che se il sole è basso l'ombra è più lunga perché i raggi del sole vanno dritti dietro di te. Ad Andrea dico che </a:t>
            </a:r>
            <a:r>
              <a:rPr b="1" lang="it-IT" strike="noStrike">
                <a:solidFill>
                  <a:srgbClr val="000000"/>
                </a:solidFill>
                <a:latin typeface="Arial"/>
                <a:ea typeface="DejaVu Sans"/>
              </a:rPr>
              <a:t>l'ombra non può essere parte di noi </a:t>
            </a:r>
            <a:r>
              <a:rPr lang="it-IT" strike="noStrike">
                <a:solidFill>
                  <a:srgbClr val="000000"/>
                </a:solidFill>
                <a:latin typeface="Arial"/>
                <a:ea typeface="DejaVu Sans"/>
              </a:rPr>
              <a:t>perché se un bambino ci pianta un chiodo in pancia fa male invece se lo fa ad un'ombra non fa male.</a:t>
            </a:r>
            <a:endParaRPr/>
          </a:p>
          <a:p>
            <a:endParaRPr/>
          </a:p>
        </p:txBody>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7" name="CustomShape 1"/>
          <p:cNvSpPr/>
          <p:nvPr/>
        </p:nvSpPr>
        <p:spPr>
          <a:xfrm>
            <a:off x="1227240" y="360000"/>
            <a:ext cx="6977880" cy="42912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400" strike="noStrike">
                <a:solidFill>
                  <a:srgbClr val="000000"/>
                </a:solidFill>
                <a:latin typeface="Arial"/>
                <a:ea typeface="DejaVu Sans"/>
              </a:rPr>
              <a:t>Dal Rapporto tecnico: la scheda di “Andrea”</a:t>
            </a:r>
            <a:endParaRPr/>
          </a:p>
        </p:txBody>
      </p:sp>
      <p:sp>
        <p:nvSpPr>
          <p:cNvPr id="208" name="CustomShape 2"/>
          <p:cNvSpPr/>
          <p:nvPr/>
        </p:nvSpPr>
        <p:spPr>
          <a:xfrm>
            <a:off x="216000" y="936000"/>
            <a:ext cx="9573120" cy="111132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Scheda di Andrea (che avrebbe l'ombra più lunga di tutti e a mezzogiorno avrebbe l'ombra più corta di tutti), che ora è significativa in quanto fa emergere quanto il lavoro sulla relazione ombra/oggetto sia stato interiorizzato. Pochissimi pensano che non sia sole alto ombra corta, ma molti hanno difficoltà nello spiegare, diversi spiegano solo un errore.</a:t>
            </a:r>
            <a:endParaRPr/>
          </a:p>
        </p:txBody>
      </p:sp>
      <p:sp>
        <p:nvSpPr>
          <p:cNvPr id="209" name="CustomShape 3"/>
          <p:cNvSpPr/>
          <p:nvPr/>
        </p:nvSpPr>
        <p:spPr>
          <a:xfrm>
            <a:off x="136440" y="2082600"/>
            <a:ext cx="9645120" cy="4438800"/>
          </a:xfrm>
          <a:prstGeom prst="rect">
            <a:avLst/>
          </a:prstGeom>
          <a:noFill/>
          <a:ln>
            <a:noFill/>
          </a:ln>
        </p:spPr>
        <p:style>
          <a:lnRef idx="0"/>
          <a:fillRef idx="0"/>
          <a:effectRef idx="0"/>
          <a:fontRef idx="minor"/>
        </p:style>
        <p:txBody>
          <a:bodyPr lIns="90000" rIns="90000" tIns="45000" bIns="45000"/>
          <a:p>
            <a:r>
              <a:rPr b="1" lang="it-IT" strike="noStrike">
                <a:solidFill>
                  <a:srgbClr val="000000"/>
                </a:solidFill>
                <a:latin typeface="Arial"/>
                <a:ea typeface="DejaVu Sans"/>
              </a:rPr>
              <a:t>Sofia:</a:t>
            </a:r>
            <a:r>
              <a:rPr lang="it-IT" strike="noStrike">
                <a:solidFill>
                  <a:srgbClr val="000000"/>
                </a:solidFill>
                <a:latin typeface="Arial"/>
                <a:ea typeface="DejaVu Sans"/>
              </a:rPr>
              <a:t> le cose che non sono vere sono: “il sole si è spostato e si è abbassato e l'ombra di ogni bambino è diventata più corta” non è vero perché se il sole è basso va di sbieco e l'ombra si allunga non si accorcia. L'altro errore è che se l'ombra di Andrea è sempre o la più lunga o la più corta è un'ombra molto strana perché i bambini dovrebbero avere l'ombra uguale agli altri bambini.</a:t>
            </a:r>
            <a:endParaRPr/>
          </a:p>
          <a:p>
            <a:r>
              <a:rPr b="1" lang="it-IT" strike="noStrike">
                <a:solidFill>
                  <a:srgbClr val="000000"/>
                </a:solidFill>
                <a:latin typeface="Arial"/>
                <a:ea typeface="DejaVu Sans"/>
              </a:rPr>
              <a:t>Fabiola</a:t>
            </a:r>
            <a:r>
              <a:rPr lang="it-IT" strike="noStrike">
                <a:solidFill>
                  <a:srgbClr val="000000"/>
                </a:solidFill>
                <a:latin typeface="Arial"/>
                <a:ea typeface="DejaVu Sans"/>
              </a:rPr>
              <a:t>: non può essere vero che l'ombra di Andrea è più lunga perché dovrebbero essere che si può essere messo più avanti degli altri. Quando l'ombra di Andrea aveva l'ombra più corta allora se lui era il più piccolo della classe allora va bene se era il più alto no. E il sole a mezzogiorno si è abbassato ma è strano che si è abbassato doveva essere in alto e spostarsi invece si è abbassato e spostato.</a:t>
            </a:r>
            <a:endParaRPr/>
          </a:p>
          <a:p>
            <a:r>
              <a:rPr b="1" lang="it-IT" strike="noStrike">
                <a:solidFill>
                  <a:srgbClr val="000000"/>
                </a:solidFill>
                <a:latin typeface="Arial"/>
                <a:ea typeface="DejaVu Sans"/>
              </a:rPr>
              <a:t>Matteo</a:t>
            </a:r>
            <a:r>
              <a:rPr lang="it-IT" strike="noStrike">
                <a:solidFill>
                  <a:srgbClr val="000000"/>
                </a:solidFill>
                <a:latin typeface="Arial"/>
                <a:ea typeface="DejaVu Sans"/>
              </a:rPr>
              <a:t>: se il sole fa un ventaglio e anche le ombre fanno un ventaglio il sole si sarà spostato verso il centro quindi sarà andato in alto non sarà anche possibile che l'ombra di Andrea era la più corta perché se le ombre si abbassano ma Andrea che aveva l'ombra più lunga alle 9 si sarà abbassata ma non quanto le ombre più piccole perché le ombre più piccole erano già più corte quindi se sono diventata ancora più piccole quella di Andrea si è abbassata ma non è corta come le altre. Io lo so da una esperienza che io avevo l'ombra più grande di tutte le altre e poi però non è stata l'ombra più piccola.</a:t>
            </a:r>
            <a:endParaRPr/>
          </a:p>
        </p:txBody>
      </p:sp>
      <p:sp>
        <p:nvSpPr>
          <p:cNvPr id="210" name="CustomShape 4"/>
          <p:cNvSpPr/>
          <p:nvPr/>
        </p:nvSpPr>
        <p:spPr>
          <a:xfrm>
            <a:off x="144000" y="6624000"/>
            <a:ext cx="9501120" cy="855360"/>
          </a:xfrm>
          <a:prstGeom prst="rect">
            <a:avLst/>
          </a:prstGeom>
          <a:solidFill>
            <a:srgbClr val="ffff99"/>
          </a:solid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Matteo e Fabiola e altri “dalla razionalità teleologica” spiegano: sembra che la relazione misura oggetto/misura ombra sia stata assunta indipendentemente dalla prospettiva con cui i bambini hanno guardato  inizialmente il fenomeno. </a:t>
            </a:r>
            <a:endParaRPr/>
          </a:p>
        </p:txBody>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1" name="CustomShape 1"/>
          <p:cNvSpPr/>
          <p:nvPr/>
        </p:nvSpPr>
        <p:spPr>
          <a:xfrm>
            <a:off x="1155240" y="456480"/>
            <a:ext cx="7409880" cy="76464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b="1" lang="it-IT" sz="2400" strike="noStrike">
                <a:solidFill>
                  <a:srgbClr val="000000"/>
                </a:solidFill>
                <a:latin typeface="Arial"/>
                <a:ea typeface="DejaVu Sans"/>
              </a:rPr>
              <a:t>Ripresa dei giochi in piazzale e proposta della consegna di Lia “La mia ombra parla di me”</a:t>
            </a:r>
            <a:r>
              <a:rPr lang="it-IT" sz="2400" strike="noStrike">
                <a:solidFill>
                  <a:srgbClr val="000000"/>
                </a:solidFill>
                <a:latin typeface="Arial"/>
                <a:ea typeface="DejaVu Sans"/>
              </a:rPr>
              <a:t> </a:t>
            </a:r>
            <a:endParaRPr/>
          </a:p>
        </p:txBody>
      </p:sp>
      <p:sp>
        <p:nvSpPr>
          <p:cNvPr id="212" name="CustomShape 2"/>
          <p:cNvSpPr/>
          <p:nvPr/>
        </p:nvSpPr>
        <p:spPr>
          <a:xfrm>
            <a:off x="288000" y="1333800"/>
            <a:ext cx="9645120" cy="111132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Durante gli ultimi dieci giorni di scuola si propone sia la consegna che aveva dato Lia Zunino “La mia ombra parla di me” che non era ancora stata proposta sia la consegna “Parla delle ombre dal punto di vista scientifico”, con il proposito di porre in discussione due tipologie di testi relativi ma non c'è stato il tempo ed è stato riandato tutto a settembre.</a:t>
            </a:r>
            <a:endParaRPr/>
          </a:p>
        </p:txBody>
      </p:sp>
      <p:sp>
        <p:nvSpPr>
          <p:cNvPr id="213" name="CustomShape 3"/>
          <p:cNvSpPr/>
          <p:nvPr/>
        </p:nvSpPr>
        <p:spPr>
          <a:xfrm>
            <a:off x="288000" y="2664000"/>
            <a:ext cx="5181120" cy="443880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 </a:t>
            </a:r>
            <a:r>
              <a:rPr lang="it-IT" strike="noStrike">
                <a:solidFill>
                  <a:srgbClr val="000000"/>
                </a:solidFill>
                <a:latin typeface="Arial"/>
                <a:ea typeface="DejaVu Sans"/>
              </a:rPr>
              <a:t>LA MIA OMBRA PARLA DI ME</a:t>
            </a:r>
            <a:endParaRPr/>
          </a:p>
          <a:p>
            <a:r>
              <a:rPr lang="it-IT" strike="noStrike">
                <a:solidFill>
                  <a:srgbClr val="000000"/>
                </a:solidFill>
                <a:latin typeface="Arial"/>
                <a:ea typeface="DejaVu Sans"/>
              </a:rPr>
              <a:t>Lei era lì, era lì, era sempre lì, sul prato che c'era il sole. Un bambino mi chiese, chi è? Io li risposi è il mio amico, lui mi rispose, amico? Da quando sei amica di questa persona chiamata ombra? Io gli risposi, da quando sono nata e l'ombra non è una persona ma è un raggio di sole grigio chiaro, l'ombra mi diceva, nella mia testa, stai muta perché non voleva che io parlavo di lei in giro. Al parco giochi tutti quando videro la mia ombra vennero intorno e rimasero lì fissi a guardare e mi chiesero, cos'è? Io risposi, è il mio amico, i bambini è un tuo amico? Ma non si può neanche toccare, io lo so ma è un mio amico personale la mia ombra, i bambini risposero eh? Ombra? non abbiamo mai sentito questa parola…. </a:t>
            </a:r>
            <a:endParaRPr/>
          </a:p>
          <a:p>
            <a:endParaRPr/>
          </a:p>
        </p:txBody>
      </p:sp>
      <p:sp>
        <p:nvSpPr>
          <p:cNvPr id="214" name="CustomShape 4"/>
          <p:cNvSpPr/>
          <p:nvPr/>
        </p:nvSpPr>
        <p:spPr>
          <a:xfrm>
            <a:off x="5760000" y="2592000"/>
            <a:ext cx="4029120" cy="392688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PARLA DELLE OMBRE DAL PUNTO DI VISTA SCIENTIFICO</a:t>
            </a:r>
            <a:endParaRPr/>
          </a:p>
          <a:p>
            <a:r>
              <a:rPr lang="it-IT" strike="noStrike">
                <a:solidFill>
                  <a:srgbClr val="000000"/>
                </a:solidFill>
                <a:latin typeface="Arial"/>
                <a:ea typeface="DejaVu Sans"/>
              </a:rPr>
              <a:t> </a:t>
            </a:r>
            <a:r>
              <a:rPr lang="it-IT" strike="noStrike">
                <a:solidFill>
                  <a:srgbClr val="000000"/>
                </a:solidFill>
                <a:latin typeface="Arial"/>
                <a:ea typeface="DejaVu Sans"/>
              </a:rPr>
              <a:t>Con la maestra Giuseppina siamo andati nel piazzale a misurare le ombre di tutti i bambini e anche delle maestre. Le nostre ombre al mattino erano lunghe prima di mangiare erano un po' più corte, al pomeriggio le ombre erano corte. La maestra ci ha fatto misurare le ombre con il metro e il decametro e anche con il righello e anche con il metro da sarta.</a:t>
            </a:r>
            <a:endParaRPr/>
          </a:p>
          <a:p>
            <a:r>
              <a:rPr lang="it-IT" strike="noStrike">
                <a:solidFill>
                  <a:srgbClr val="000000"/>
                </a:solidFill>
                <a:latin typeface="Arial"/>
                <a:ea typeface="DejaVu Sans"/>
              </a:rPr>
              <a:t>Sul piazzale giocavamo addirittura con le ombre, giocavamo a prendere le nostre ombre.</a:t>
            </a:r>
            <a:endParaRPr/>
          </a:p>
        </p:txBody>
      </p:sp>
      <p:sp>
        <p:nvSpPr>
          <p:cNvPr id="215" name="CustomShape 5"/>
          <p:cNvSpPr/>
          <p:nvPr/>
        </p:nvSpPr>
        <p:spPr>
          <a:xfrm>
            <a:off x="4968000" y="6840000"/>
            <a:ext cx="4677120" cy="399960"/>
          </a:xfrm>
          <a:prstGeom prst="rect">
            <a:avLst/>
          </a:prstGeom>
          <a:solidFill>
            <a:srgbClr val="ffff99"/>
          </a:solid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Alessia: razionalità teleologica</a:t>
            </a:r>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6" name="CustomShape 1"/>
          <p:cNvSpPr/>
          <p:nvPr/>
        </p:nvSpPr>
        <p:spPr>
          <a:xfrm>
            <a:off x="360000" y="288000"/>
            <a:ext cx="4389120" cy="429120"/>
          </a:xfrm>
          <a:prstGeom prst="rect">
            <a:avLst/>
          </a:prstGeom>
          <a:solidFill>
            <a:srgbClr val="ffff99"/>
          </a:solidFill>
          <a:ln>
            <a:noFill/>
          </a:ln>
        </p:spPr>
        <p:style>
          <a:lnRef idx="0"/>
          <a:fillRef idx="0"/>
          <a:effectRef idx="0"/>
          <a:fontRef idx="minor"/>
        </p:style>
        <p:txBody>
          <a:bodyPr lIns="90000" rIns="90000" tIns="45000" bIns="45000"/>
          <a:p>
            <a:pPr>
              <a:lnSpc>
                <a:spcPct val="100000"/>
              </a:lnSpc>
              <a:buSzPct val="45000"/>
              <a:buFont typeface="StarSymbol"/>
              <a:buChar char="l"/>
            </a:pPr>
            <a:r>
              <a:rPr lang="it-IT" sz="2400" strike="noStrike">
                <a:solidFill>
                  <a:srgbClr val="000000"/>
                </a:solidFill>
                <a:latin typeface="Arial"/>
                <a:ea typeface="DejaVu Sans"/>
              </a:rPr>
              <a:t>Enea: razionalità causale</a:t>
            </a:r>
            <a:endParaRPr/>
          </a:p>
        </p:txBody>
      </p:sp>
      <p:sp>
        <p:nvSpPr>
          <p:cNvPr id="217" name="CustomShape 2"/>
          <p:cNvSpPr/>
          <p:nvPr/>
        </p:nvSpPr>
        <p:spPr>
          <a:xfrm>
            <a:off x="81360" y="895320"/>
            <a:ext cx="5109120" cy="5799960"/>
          </a:xfrm>
          <a:prstGeom prst="rect">
            <a:avLst/>
          </a:prstGeom>
          <a:noFill/>
          <a:ln>
            <a:noFill/>
          </a:ln>
        </p:spPr>
        <p:style>
          <a:lnRef idx="0"/>
          <a:fillRef idx="0"/>
          <a:effectRef idx="0"/>
          <a:fontRef idx="minor"/>
        </p:style>
        <p:txBody>
          <a:bodyPr lIns="90000" rIns="90000" tIns="45000" bIns="45000"/>
          <a:p>
            <a:r>
              <a:rPr b="1" lang="it-IT" sz="1600" strike="noStrike">
                <a:solidFill>
                  <a:srgbClr val="000000"/>
                </a:solidFill>
                <a:latin typeface="Arial"/>
                <a:ea typeface="DejaVu Sans"/>
              </a:rPr>
              <a:t>La mia ombra parla di me</a:t>
            </a:r>
            <a:endParaRPr/>
          </a:p>
          <a:p>
            <a:endParaRPr/>
          </a:p>
          <a:p>
            <a:r>
              <a:rPr b="1" lang="it-IT" sz="1600" strike="noStrike">
                <a:solidFill>
                  <a:srgbClr val="000000"/>
                </a:solidFill>
                <a:latin typeface="Arial"/>
                <a:ea typeface="DejaVu Sans"/>
              </a:rPr>
              <a:t>Immagino</a:t>
            </a:r>
            <a:r>
              <a:rPr lang="it-IT" sz="1600" strike="noStrike">
                <a:solidFill>
                  <a:srgbClr val="000000"/>
                </a:solidFill>
                <a:latin typeface="Arial"/>
                <a:ea typeface="DejaVu Sans"/>
              </a:rPr>
              <a:t> che la mia ombra parli ma non ascolto voce ma è nel mio pensiero. Io immagino che la mia ombra è umana e che mi dice “Ciao Enea, come stai?” io rispondo “Sto bene, ma tu sei la mia ombra perché hai preso vita?” l'ombra dice: “perché sei stato tu a volerlo immaginando”, io rispondo sorpreso “fantastico! Ma è molto strano. Ma tu se ti butti già dalla finestra ti fai male?” la mia ombra ridendo rispose “Ma no! Neanche tu! Sei in un mondo immaginario benvenuto a Immaginandia dove tutto quello che immagini si realizza”. Io risposi: “ma che bello! Allora visto che ho tanta fame immagino una pizza enorme con salsicce e patatine” e la pizza cade subito tra le mie mani e me la mangio con gusto. Io chiedo all'ombra: “Ma tu vivi qui?” l'ombra risponde “Sto quando vuoi tu” io gli chiedo “Ma posso farti fare i gesti che voglio?” l'ombra risposte “no finché sei qua a Immaginandia” io mi diverto un sacco ballo, mangio, tutto il giorno ma poi viene sera e devo</a:t>
            </a:r>
            <a:r>
              <a:rPr lang="it-IT" strike="noStrike">
                <a:solidFill>
                  <a:srgbClr val="000000"/>
                </a:solidFill>
                <a:latin typeface="Arial"/>
                <a:ea typeface="DejaVu Sans"/>
              </a:rPr>
              <a:t> </a:t>
            </a:r>
            <a:r>
              <a:rPr lang="it-IT" sz="1600" strike="noStrike">
                <a:solidFill>
                  <a:srgbClr val="000000"/>
                </a:solidFill>
                <a:latin typeface="Arial"/>
                <a:ea typeface="DejaVu Sans"/>
              </a:rPr>
              <a:t>ritornare a casa e la mia ombra c'è ma non si vede  più.  Io vado a casa e sono me, non dimenticherò quel giorno.</a:t>
            </a:r>
            <a:endParaRPr/>
          </a:p>
        </p:txBody>
      </p:sp>
      <p:sp>
        <p:nvSpPr>
          <p:cNvPr id="218" name="CustomShape 3"/>
          <p:cNvSpPr/>
          <p:nvPr/>
        </p:nvSpPr>
        <p:spPr>
          <a:xfrm>
            <a:off x="5374800" y="697320"/>
            <a:ext cx="4605120" cy="6141960"/>
          </a:xfrm>
          <a:prstGeom prst="rect">
            <a:avLst/>
          </a:prstGeom>
          <a:noFill/>
          <a:ln>
            <a:noFill/>
          </a:ln>
        </p:spPr>
        <p:style>
          <a:lnRef idx="0"/>
          <a:fillRef idx="0"/>
          <a:effectRef idx="0"/>
          <a:fontRef idx="minor"/>
        </p:style>
        <p:txBody>
          <a:bodyPr lIns="90000" rIns="90000" tIns="45000" bIns="45000"/>
          <a:p>
            <a:r>
              <a:rPr b="1" lang="it-IT" sz="1600" strike="noStrike">
                <a:solidFill>
                  <a:srgbClr val="000000"/>
                </a:solidFill>
                <a:latin typeface="Arial"/>
                <a:ea typeface="DejaVu Sans"/>
              </a:rPr>
              <a:t>Parla delle ombre dal punto di vista scientifico</a:t>
            </a:r>
            <a:endParaRPr/>
          </a:p>
          <a:p>
            <a:r>
              <a:rPr lang="it-IT" sz="1600" strike="noStrike">
                <a:solidFill>
                  <a:srgbClr val="000000"/>
                </a:solidFill>
                <a:latin typeface="Arial"/>
                <a:ea typeface="DejaVu Sans"/>
              </a:rPr>
              <a:t>Le ombre alla mattina sono più lunghe perché il sole è verso Pegli e la testa delle ombre verso Voltri e si distende, invece al pomeriggio sono corte perché il sole è sopra di te e non si può distendere, verso le 14:00 le ombre si allungano perché ora il sole è verso Voltri e la testa delle ombre è  a Pegli e cominciano di nuovo a distendersi e alle 14:42 quando si è un po' allungata si sovrappone a quella delle 9:51. Noi sappiamo che le ombre le vediamo per terra ma sono tridimensionali perché sono sopra di noi, sotto di noi e ai lati, ma quando c'è il sole la parte del corpo che è al sole fa ombra per terra mentre la parte del corpo che è all'ombra non fa ombra per terra. L'ombra quando è buio non la vediamo ma c'è. Noi le ombre le abbiamo misurate  con decametro, metro, righello da sarta, righello da 60 cm e quello da 30 cm. Le ombre quando le misuravamo la prima volta erano lunghe ma poi di giorno in giorno diventavano sempre più corte, per esempio un giorno è 280 cm un altro 210 cm un altro 180 cm si sono accorciate</a:t>
            </a:r>
            <a:r>
              <a:rPr lang="it-IT" strike="noStrike">
                <a:solidFill>
                  <a:srgbClr val="000000"/>
                </a:solidFill>
                <a:latin typeface="Arial"/>
                <a:ea typeface="DejaVu Sans"/>
              </a:rPr>
              <a:t>.</a:t>
            </a:r>
            <a:endParaRPr/>
          </a:p>
        </p:txBody>
      </p:sp>
      <p:sp>
        <p:nvSpPr>
          <p:cNvPr id="219" name="CustomShape 4"/>
          <p:cNvSpPr/>
          <p:nvPr/>
        </p:nvSpPr>
        <p:spPr>
          <a:xfrm>
            <a:off x="216000" y="6840000"/>
            <a:ext cx="4895280" cy="601560"/>
          </a:xfrm>
          <a:prstGeom prst="rect">
            <a:avLst/>
          </a:prstGeom>
          <a:noFill/>
          <a:ln>
            <a:noFill/>
          </a:ln>
        </p:spPr>
        <p:style>
          <a:lnRef idx="0"/>
          <a:fillRef idx="0"/>
          <a:effectRef idx="0"/>
          <a:fontRef idx="minor"/>
        </p:style>
        <p:txBody>
          <a:bodyPr lIns="90000" rIns="90000" tIns="45000" bIns="45000"/>
          <a:p>
            <a:r>
              <a:rPr b="1" lang="it-IT" strike="noStrike">
                <a:solidFill>
                  <a:srgbClr val="000000"/>
                </a:solidFill>
                <a:latin typeface="Arial"/>
                <a:ea typeface="DejaVu Sans"/>
              </a:rPr>
              <a:t>Interessante che Enea espliciti che sta immaginando.</a:t>
            </a:r>
            <a:endParaRPr/>
          </a:p>
        </p:txBody>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0" name="CustomShape 1"/>
          <p:cNvSpPr/>
          <p:nvPr/>
        </p:nvSpPr>
        <p:spPr>
          <a:xfrm>
            <a:off x="719280" y="720000"/>
            <a:ext cx="8417160" cy="540720"/>
          </a:xfrm>
          <a:prstGeom prst="rect">
            <a:avLst/>
          </a:prstGeom>
          <a:solidFill>
            <a:srgbClr val="ffff99"/>
          </a:solidFill>
          <a:ln>
            <a:noFill/>
          </a:ln>
        </p:spPr>
        <p:style>
          <a:lnRef idx="0"/>
          <a:fillRef idx="0"/>
          <a:effectRef idx="0"/>
          <a:fontRef idx="minor"/>
        </p:style>
        <p:txBody>
          <a:bodyPr lIns="90000" rIns="90000" tIns="45000" bIns="45000"/>
          <a:p>
            <a:r>
              <a:rPr lang="it-IT" sz="3200" strike="noStrike">
                <a:solidFill>
                  <a:srgbClr val="000000"/>
                </a:solidFill>
                <a:latin typeface="Arial"/>
                <a:ea typeface="DejaVu Sans"/>
              </a:rPr>
              <a:t>ANALISI LONGITUDINALE DI CASI</a:t>
            </a:r>
            <a:endParaRPr/>
          </a:p>
        </p:txBody>
      </p:sp>
      <p:sp>
        <p:nvSpPr>
          <p:cNvPr id="221" name="CustomShape 2"/>
          <p:cNvSpPr/>
          <p:nvPr/>
        </p:nvSpPr>
        <p:spPr>
          <a:xfrm>
            <a:off x="647280" y="1368000"/>
            <a:ext cx="8633160" cy="144432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b="1" lang="it-IT" sz="2400" strike="noStrike">
                <a:solidFill>
                  <a:srgbClr val="000000"/>
                </a:solidFill>
                <a:latin typeface="Arial"/>
                <a:ea typeface="DejaVu Sans"/>
              </a:rPr>
              <a:t>Elisa</a:t>
            </a:r>
            <a:r>
              <a:rPr lang="it-IT" sz="2400" strike="noStrike">
                <a:solidFill>
                  <a:srgbClr val="000000"/>
                </a:solidFill>
                <a:latin typeface="Arial"/>
                <a:ea typeface="DejaVu Sans"/>
              </a:rPr>
              <a:t> (razionalità causale):</a:t>
            </a:r>
            <a:endParaRPr/>
          </a:p>
          <a:p>
            <a:pPr lvl="1">
              <a:lnSpc>
                <a:spcPct val="100000"/>
              </a:lnSpc>
              <a:buSzPct val="45000"/>
              <a:buFont typeface="StarSymbol"/>
              <a:buChar char="l"/>
            </a:pPr>
            <a:r>
              <a:rPr lang="it-IT" sz="2400" strike="noStrike">
                <a:solidFill>
                  <a:srgbClr val="000000"/>
                </a:solidFill>
                <a:latin typeface="Arial"/>
                <a:ea typeface="DejaVu Sans"/>
              </a:rPr>
              <a:t>Difficoltà nel disegnare l'ombra attaccata </a:t>
            </a:r>
            <a:endParaRPr/>
          </a:p>
          <a:p>
            <a:pPr lvl="1">
              <a:lnSpc>
                <a:spcPct val="100000"/>
              </a:lnSpc>
              <a:buSzPct val="45000"/>
              <a:buFont typeface="StarSymbol"/>
              <a:buChar char="l"/>
            </a:pPr>
            <a:r>
              <a:rPr lang="it-IT" sz="2400" strike="noStrike">
                <a:solidFill>
                  <a:srgbClr val="000000"/>
                </a:solidFill>
                <a:latin typeface="Arial"/>
                <a:ea typeface="DejaVu Sans"/>
              </a:rPr>
              <a:t>Storia che si interfaccia con le caratteristiche del fenomeno</a:t>
            </a:r>
            <a:endParaRPr/>
          </a:p>
          <a:p>
            <a:pPr lvl="1">
              <a:lnSpc>
                <a:spcPct val="100000"/>
              </a:lnSpc>
              <a:buSzPct val="45000"/>
              <a:buFont typeface="StarSymbol"/>
              <a:buChar char="l"/>
            </a:pPr>
            <a:r>
              <a:rPr lang="it-IT" sz="2400" strike="noStrike">
                <a:solidFill>
                  <a:srgbClr val="000000"/>
                </a:solidFill>
                <a:latin typeface="Arial"/>
                <a:ea typeface="DejaVu Sans"/>
              </a:rPr>
              <a:t>Spiegazione del fenomeno</a:t>
            </a:r>
            <a:endParaRPr/>
          </a:p>
        </p:txBody>
      </p:sp>
      <p:sp>
        <p:nvSpPr>
          <p:cNvPr id="222" name="CustomShape 3"/>
          <p:cNvSpPr/>
          <p:nvPr/>
        </p:nvSpPr>
        <p:spPr>
          <a:xfrm>
            <a:off x="791280" y="3096000"/>
            <a:ext cx="8489160" cy="2124000"/>
          </a:xfrm>
          <a:prstGeom prst="rect">
            <a:avLst/>
          </a:prstGeom>
          <a:noFill/>
          <a:ln>
            <a:noFill/>
          </a:ln>
        </p:spPr>
        <p:style>
          <a:lnRef idx="0"/>
          <a:fillRef idx="0"/>
          <a:effectRef idx="0"/>
          <a:fontRef idx="minor"/>
        </p:style>
      </p:sp>
      <p:sp>
        <p:nvSpPr>
          <p:cNvPr id="223" name="CustomShape 4"/>
          <p:cNvSpPr/>
          <p:nvPr/>
        </p:nvSpPr>
        <p:spPr>
          <a:xfrm>
            <a:off x="647280" y="3039120"/>
            <a:ext cx="8633160" cy="1784160"/>
          </a:xfrm>
          <a:prstGeom prst="rect">
            <a:avLst/>
          </a:prstGeom>
          <a:noFill/>
          <a:ln>
            <a:noFill/>
          </a:ln>
        </p:spPr>
        <p:style>
          <a:lnRef idx="0"/>
          <a:fillRef idx="0"/>
          <a:effectRef idx="0"/>
          <a:fontRef idx="minor"/>
        </p:style>
        <p:txBody>
          <a:bodyPr lIns="90000" rIns="90000" tIns="45000" bIns="45000"/>
          <a:p>
            <a:pPr>
              <a:lnSpc>
                <a:spcPct val="100000"/>
              </a:lnSpc>
              <a:buSzPct val="45000"/>
              <a:buFont typeface="StarSymbol"/>
              <a:buChar char="l"/>
            </a:pPr>
            <a:r>
              <a:rPr b="1" lang="it-IT" sz="2400" strike="noStrike">
                <a:solidFill>
                  <a:srgbClr val="000000"/>
                </a:solidFill>
                <a:latin typeface="Arial"/>
                <a:ea typeface="DejaVu Sans"/>
              </a:rPr>
              <a:t>Aurora</a:t>
            </a:r>
            <a:r>
              <a:rPr lang="it-IT" sz="2400" strike="noStrike">
                <a:solidFill>
                  <a:srgbClr val="000000"/>
                </a:solidFill>
                <a:latin typeface="Arial"/>
                <a:ea typeface="DejaVu Sans"/>
              </a:rPr>
              <a:t> (razionalità teleologica)</a:t>
            </a:r>
            <a:endParaRPr/>
          </a:p>
          <a:p>
            <a:pPr>
              <a:lnSpc>
                <a:spcPct val="100000"/>
              </a:lnSpc>
              <a:buSzPct val="45000"/>
              <a:buFont typeface="StarSymbol"/>
              <a:buChar char="l"/>
            </a:pPr>
            <a:r>
              <a:rPr lang="it-IT" sz="2400" strike="noStrike">
                <a:solidFill>
                  <a:srgbClr val="000000"/>
                </a:solidFill>
                <a:latin typeface="Arial"/>
                <a:ea typeface="DejaVu Sans"/>
              </a:rPr>
              <a:t>Nelle schede di fine primo quadrimestre ombra e oggetto hanno esistenze parallele</a:t>
            </a:r>
            <a:endParaRPr/>
          </a:p>
          <a:p>
            <a:pPr>
              <a:lnSpc>
                <a:spcPct val="100000"/>
              </a:lnSpc>
              <a:buSzPct val="45000"/>
              <a:buFont typeface="StarSymbol"/>
              <a:buChar char="l"/>
            </a:pPr>
            <a:r>
              <a:rPr lang="it-IT" sz="2400" strike="noStrike">
                <a:solidFill>
                  <a:srgbClr val="000000"/>
                </a:solidFill>
                <a:latin typeface="Arial"/>
                <a:ea typeface="DejaVu Sans"/>
              </a:rPr>
              <a:t>Ombra amica che parla di te</a:t>
            </a:r>
            <a:endParaRPr/>
          </a:p>
          <a:p>
            <a:pPr>
              <a:lnSpc>
                <a:spcPct val="100000"/>
              </a:lnSpc>
              <a:buSzPct val="45000"/>
              <a:buFont typeface="StarSymbol"/>
              <a:buChar char="l"/>
            </a:pPr>
            <a:r>
              <a:rPr lang="it-IT" sz="2400" strike="noStrike">
                <a:solidFill>
                  <a:srgbClr val="000000"/>
                </a:solidFill>
                <a:latin typeface="Arial"/>
                <a:ea typeface="DejaVu Sans"/>
              </a:rPr>
              <a:t>Riferisce osservazioni ma non spiega il fenomeno </a:t>
            </a:r>
            <a:endParaRPr/>
          </a:p>
        </p:txBody>
      </p:sp>
      <p:sp>
        <p:nvSpPr>
          <p:cNvPr id="224" name="CustomShape 5"/>
          <p:cNvSpPr/>
          <p:nvPr/>
        </p:nvSpPr>
        <p:spPr>
          <a:xfrm>
            <a:off x="272160" y="5097240"/>
            <a:ext cx="9287280" cy="2174040"/>
          </a:xfrm>
          <a:prstGeom prst="rect">
            <a:avLst/>
          </a:prstGeom>
          <a:noFill/>
          <a:ln>
            <a:noFill/>
          </a:ln>
        </p:spPr>
        <p:style>
          <a:lnRef idx="0"/>
          <a:fillRef idx="0"/>
          <a:effectRef idx="0"/>
          <a:fontRef idx="minor"/>
        </p:style>
        <p:txBody>
          <a:bodyPr lIns="90000" rIns="90000" tIns="45000" bIns="45000"/>
          <a:p>
            <a:pPr>
              <a:lnSpc>
                <a:spcPct val="100000"/>
              </a:lnSpc>
            </a:pPr>
            <a:r>
              <a:rPr b="1" lang="it-IT" sz="2400" strike="noStrike">
                <a:solidFill>
                  <a:srgbClr val="000000"/>
                </a:solidFill>
                <a:latin typeface="Arial"/>
                <a:ea typeface="DejaVu Sans"/>
              </a:rPr>
              <a:t>Enea</a:t>
            </a:r>
            <a:r>
              <a:rPr lang="it-IT" sz="2400" strike="noStrike">
                <a:solidFill>
                  <a:srgbClr val="000000"/>
                </a:solidFill>
                <a:latin typeface="Arial"/>
                <a:ea typeface="DejaVu Sans"/>
              </a:rPr>
              <a:t> (razionalità causale):</a:t>
            </a:r>
            <a:endParaRPr/>
          </a:p>
          <a:p>
            <a:pPr>
              <a:lnSpc>
                <a:spcPct val="100000"/>
              </a:lnSpc>
            </a:pPr>
            <a:r>
              <a:rPr lang="it-IT" sz="2400" strike="noStrike">
                <a:solidFill>
                  <a:srgbClr val="000000"/>
                </a:solidFill>
                <a:latin typeface="Arial"/>
                <a:ea typeface="DejaVu Sans"/>
              </a:rPr>
              <a:t>Non ci sono difficoltà nei disegni nelle schede di fine primo quadrimestre </a:t>
            </a:r>
            <a:endParaRPr/>
          </a:p>
          <a:p>
            <a:pPr>
              <a:lnSpc>
                <a:spcPct val="100000"/>
              </a:lnSpc>
            </a:pPr>
            <a:r>
              <a:rPr lang="it-IT" sz="2400" strike="noStrike">
                <a:solidFill>
                  <a:srgbClr val="000000"/>
                </a:solidFill>
                <a:latin typeface="Arial"/>
                <a:ea typeface="DejaVu Sans"/>
              </a:rPr>
              <a:t>Storia in cui esplicita che sta immaginando e distingue dalla realtà</a:t>
            </a:r>
            <a:endParaRPr/>
          </a:p>
          <a:p>
            <a:pPr>
              <a:lnSpc>
                <a:spcPct val="100000"/>
              </a:lnSpc>
            </a:pPr>
            <a:r>
              <a:rPr lang="it-IT" sz="2400" strike="noStrike">
                <a:solidFill>
                  <a:srgbClr val="000000"/>
                </a:solidFill>
                <a:latin typeface="Arial"/>
                <a:ea typeface="DejaVu Sans"/>
              </a:rPr>
              <a:t>Spiega il fenomeno ma ha ancora misconcetti: permanenza ombra nel buo </a:t>
            </a:r>
            <a:endParaRPr/>
          </a:p>
        </p:txBody>
      </p:sp>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5" name="CustomShape 1"/>
          <p:cNvSpPr/>
          <p:nvPr/>
        </p:nvSpPr>
        <p:spPr>
          <a:xfrm>
            <a:off x="791280" y="432000"/>
            <a:ext cx="6401880" cy="540720"/>
          </a:xfrm>
          <a:prstGeom prst="rect">
            <a:avLst/>
          </a:prstGeom>
          <a:noFill/>
          <a:ln>
            <a:noFill/>
          </a:ln>
        </p:spPr>
        <p:style>
          <a:lnRef idx="0"/>
          <a:fillRef idx="0"/>
          <a:effectRef idx="0"/>
          <a:fontRef idx="minor"/>
        </p:style>
        <p:txBody>
          <a:bodyPr lIns="90000" rIns="90000" tIns="45000" bIns="45000"/>
          <a:p>
            <a:r>
              <a:rPr lang="it-IT" sz="3200" strike="noStrike">
                <a:solidFill>
                  <a:srgbClr val="000000"/>
                </a:solidFill>
                <a:latin typeface="Arial"/>
                <a:ea typeface="DejaVu Sans"/>
              </a:rPr>
              <a:t>ELISA</a:t>
            </a:r>
            <a:endParaRPr/>
          </a:p>
        </p:txBody>
      </p:sp>
      <p:pic>
        <p:nvPicPr>
          <p:cNvPr id="226" name="" descr=""/>
          <p:cNvPicPr/>
          <p:nvPr/>
        </p:nvPicPr>
        <p:blipFill>
          <a:blip r:embed="rId1"/>
          <a:stretch/>
        </p:blipFill>
        <p:spPr>
          <a:xfrm>
            <a:off x="7592760" y="421920"/>
            <a:ext cx="1544400" cy="2236680"/>
          </a:xfrm>
          <a:prstGeom prst="rect">
            <a:avLst/>
          </a:prstGeom>
          <a:ln>
            <a:noFill/>
          </a:ln>
        </p:spPr>
      </p:pic>
      <p:sp>
        <p:nvSpPr>
          <p:cNvPr id="227" name="CustomShape 2"/>
          <p:cNvSpPr/>
          <p:nvPr/>
        </p:nvSpPr>
        <p:spPr>
          <a:xfrm>
            <a:off x="2591280" y="978120"/>
            <a:ext cx="4817880" cy="59688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NELLE SCHEDE DEL RAPPORTO TECNICO DI FINE PRIMO QUADRIMESTRE</a:t>
            </a:r>
            <a:endParaRPr/>
          </a:p>
        </p:txBody>
      </p:sp>
      <p:pic>
        <p:nvPicPr>
          <p:cNvPr id="228" name="" descr=""/>
          <p:cNvPicPr/>
          <p:nvPr/>
        </p:nvPicPr>
        <p:blipFill>
          <a:blip r:embed="rId2"/>
          <a:stretch/>
        </p:blipFill>
        <p:spPr>
          <a:xfrm>
            <a:off x="587160" y="1944000"/>
            <a:ext cx="6390000" cy="4929480"/>
          </a:xfrm>
          <a:prstGeom prst="rect">
            <a:avLst/>
          </a:prstGeom>
          <a:ln>
            <a:noFill/>
          </a:ln>
        </p:spPr>
      </p:pic>
      <p:sp>
        <p:nvSpPr>
          <p:cNvPr id="229" name="CustomShape 3"/>
          <p:cNvSpPr/>
          <p:nvPr/>
        </p:nvSpPr>
        <p:spPr>
          <a:xfrm>
            <a:off x="7414560" y="4032000"/>
            <a:ext cx="2154600" cy="162072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LA COPERTINA DEL FASCICOLO DI OMBRE DI FINE CLASSE TERZA (DISEGNO SPONTANEO)</a:t>
            </a:r>
            <a:endParaRPr/>
          </a:p>
        </p:txBody>
      </p:sp>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0" name="CustomShape 1"/>
          <p:cNvSpPr/>
          <p:nvPr/>
        </p:nvSpPr>
        <p:spPr>
          <a:xfrm>
            <a:off x="719280" y="432000"/>
            <a:ext cx="8561160" cy="540720"/>
          </a:xfrm>
          <a:prstGeom prst="rect">
            <a:avLst/>
          </a:prstGeom>
          <a:noFill/>
          <a:ln>
            <a:noFill/>
          </a:ln>
        </p:spPr>
        <p:style>
          <a:lnRef idx="0"/>
          <a:fillRef idx="0"/>
          <a:effectRef idx="0"/>
          <a:fontRef idx="minor"/>
        </p:style>
        <p:txBody>
          <a:bodyPr lIns="90000" rIns="90000" tIns="45000" bIns="45000"/>
          <a:p>
            <a:r>
              <a:rPr lang="it-IT" sz="3200" strike="noStrike">
                <a:solidFill>
                  <a:srgbClr val="000000"/>
                </a:solidFill>
                <a:latin typeface="Arial"/>
                <a:ea typeface="DejaVu Sans"/>
              </a:rPr>
              <a:t>AURORA</a:t>
            </a:r>
            <a:endParaRPr/>
          </a:p>
        </p:txBody>
      </p:sp>
      <p:pic>
        <p:nvPicPr>
          <p:cNvPr id="231" name="" descr=""/>
          <p:cNvPicPr/>
          <p:nvPr/>
        </p:nvPicPr>
        <p:blipFill>
          <a:blip r:embed="rId1"/>
          <a:stretch/>
        </p:blipFill>
        <p:spPr>
          <a:xfrm>
            <a:off x="7486560" y="504000"/>
            <a:ext cx="1682640" cy="2370600"/>
          </a:xfrm>
          <a:prstGeom prst="rect">
            <a:avLst/>
          </a:prstGeom>
          <a:ln>
            <a:noFill/>
          </a:ln>
        </p:spPr>
      </p:pic>
      <p:sp>
        <p:nvSpPr>
          <p:cNvPr id="232" name="CustomShape 2"/>
          <p:cNvSpPr/>
          <p:nvPr/>
        </p:nvSpPr>
        <p:spPr>
          <a:xfrm>
            <a:off x="719280" y="1368000"/>
            <a:ext cx="6297840" cy="71460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NELLE SCHEDE DI FINE QUADRIMESTRE OGGETTO E OMBRA NON SONO MESSI IN RELAZIONE CON IL SOLE</a:t>
            </a:r>
            <a:endParaRPr/>
          </a:p>
        </p:txBody>
      </p:sp>
      <p:pic>
        <p:nvPicPr>
          <p:cNvPr id="233" name="" descr=""/>
          <p:cNvPicPr/>
          <p:nvPr/>
        </p:nvPicPr>
        <p:blipFill>
          <a:blip r:embed="rId2"/>
          <a:stretch/>
        </p:blipFill>
        <p:spPr>
          <a:xfrm>
            <a:off x="503280" y="2376000"/>
            <a:ext cx="6741360" cy="4300920"/>
          </a:xfrm>
          <a:prstGeom prst="rect">
            <a:avLst/>
          </a:prstGeom>
          <a:ln>
            <a:noFill/>
          </a:ln>
        </p:spPr>
      </p:pic>
      <p:sp>
        <p:nvSpPr>
          <p:cNvPr id="234" name="CustomShape 3"/>
          <p:cNvSpPr/>
          <p:nvPr/>
        </p:nvSpPr>
        <p:spPr>
          <a:xfrm>
            <a:off x="7486560" y="4968000"/>
            <a:ext cx="2154600" cy="162072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LA COPERTINA DEL FASCICOLO DI OMBRE DI FINE CLASSE TERZA (DISEGNO SPONTANEO)</a:t>
            </a:r>
            <a:endParaRPr/>
          </a:p>
        </p:txBody>
      </p:sp>
    </p:spTree>
  </p:cSld>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CustomShape 1"/>
          <p:cNvSpPr/>
          <p:nvPr/>
        </p:nvSpPr>
        <p:spPr>
          <a:xfrm>
            <a:off x="719280" y="432000"/>
            <a:ext cx="8561160" cy="858600"/>
          </a:xfrm>
          <a:prstGeom prst="rect">
            <a:avLst/>
          </a:prstGeom>
          <a:noFill/>
          <a:ln>
            <a:noFill/>
          </a:ln>
        </p:spPr>
        <p:style>
          <a:lnRef idx="0"/>
          <a:fillRef idx="0"/>
          <a:effectRef idx="0"/>
          <a:fontRef idx="minor"/>
        </p:style>
        <p:txBody>
          <a:bodyPr lIns="90000" rIns="90000" tIns="45000" bIns="45000"/>
          <a:p>
            <a:r>
              <a:rPr lang="it-IT" sz="3200" strike="noStrike">
                <a:solidFill>
                  <a:srgbClr val="000000"/>
                </a:solidFill>
                <a:latin typeface="Arial"/>
                <a:ea typeface="DejaVu Sans"/>
              </a:rPr>
              <a:t>ENEA: </a:t>
            </a:r>
            <a:r>
              <a:rPr lang="it-IT" strike="noStrike">
                <a:solidFill>
                  <a:srgbClr val="000000"/>
                </a:solidFill>
                <a:latin typeface="Arial"/>
                <a:ea typeface="DejaVu Sans"/>
              </a:rPr>
              <a:t>NON CI SONO ERRORI NEI DISEGNI DELLE SCHEDE DI FINE PRIMO QUADRIMESTRE</a:t>
            </a:r>
            <a:endParaRPr/>
          </a:p>
        </p:txBody>
      </p:sp>
      <p:pic>
        <p:nvPicPr>
          <p:cNvPr id="236" name="" descr=""/>
          <p:cNvPicPr/>
          <p:nvPr/>
        </p:nvPicPr>
        <p:blipFill>
          <a:blip r:embed="rId1"/>
          <a:stretch/>
        </p:blipFill>
        <p:spPr>
          <a:xfrm>
            <a:off x="734760" y="1732320"/>
            <a:ext cx="7178400" cy="5031000"/>
          </a:xfrm>
          <a:prstGeom prst="rect">
            <a:avLst/>
          </a:prstGeom>
          <a:ln>
            <a:noFill/>
          </a:ln>
        </p:spPr>
      </p:pic>
      <p:sp>
        <p:nvSpPr>
          <p:cNvPr id="237" name="CustomShape 2"/>
          <p:cNvSpPr/>
          <p:nvPr/>
        </p:nvSpPr>
        <p:spPr>
          <a:xfrm>
            <a:off x="8206560" y="3024000"/>
            <a:ext cx="1724760" cy="2900520"/>
          </a:xfrm>
          <a:prstGeom prst="rect">
            <a:avLst/>
          </a:prstGeom>
          <a:noFill/>
          <a:ln>
            <a:noFill/>
          </a:ln>
        </p:spPr>
        <p:style>
          <a:lnRef idx="0"/>
          <a:fillRef idx="0"/>
          <a:effectRef idx="0"/>
          <a:fontRef idx="minor"/>
        </p:style>
        <p:txBody>
          <a:bodyPr lIns="90000" rIns="90000" tIns="45000" bIns="45000"/>
          <a:p>
            <a:r>
              <a:rPr lang="it-IT" strike="noStrike">
                <a:solidFill>
                  <a:srgbClr val="000000"/>
                </a:solidFill>
                <a:latin typeface="Arial"/>
                <a:ea typeface="DejaVu Sans"/>
              </a:rPr>
              <a:t>LA COPERTINA DEL FASCICOLO DI OMBRE DI FINE CLASSE TERZA (DISEGNO SPONTANEO)</a:t>
            </a:r>
            <a:endParaRPr/>
          </a:p>
        </p:txBody>
      </p:sp>
    </p:spTree>
  </p:cSld>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38" name="" descr=""/>
          <p:cNvPicPr/>
          <p:nvPr/>
        </p:nvPicPr>
        <p:blipFill>
          <a:blip r:embed="rId1"/>
          <a:stretch/>
        </p:blipFill>
        <p:spPr>
          <a:xfrm>
            <a:off x="5614560" y="314640"/>
            <a:ext cx="4315320" cy="6880680"/>
          </a:xfrm>
          <a:prstGeom prst="rect">
            <a:avLst/>
          </a:prstGeom>
          <a:ln>
            <a:noFill/>
          </a:ln>
        </p:spPr>
      </p:pic>
      <p:sp>
        <p:nvSpPr>
          <p:cNvPr id="239" name="CustomShape 1"/>
          <p:cNvSpPr/>
          <p:nvPr/>
        </p:nvSpPr>
        <p:spPr>
          <a:xfrm>
            <a:off x="217800" y="506160"/>
            <a:ext cx="5253480" cy="1437120"/>
          </a:xfrm>
          <a:prstGeom prst="rect">
            <a:avLst/>
          </a:prstGeom>
          <a:solidFill>
            <a:srgbClr val="ffff99"/>
          </a:solid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Per la riflessione finale prendo Mattia (sempre razionalità teleologica) </a:t>
            </a:r>
            <a:r>
              <a:rPr b="1" lang="it-IT" sz="2200" strike="noStrike">
                <a:solidFill>
                  <a:srgbClr val="000000"/>
                </a:solidFill>
                <a:latin typeface="Arial"/>
                <a:ea typeface="DejaVu Sans"/>
              </a:rPr>
              <a:t>e la sua storia in cui immagina la vita delle ombre</a:t>
            </a:r>
            <a:r>
              <a:rPr lang="it-IT" strike="noStrike">
                <a:solidFill>
                  <a:srgbClr val="000000"/>
                </a:solidFill>
                <a:latin typeface="Arial"/>
                <a:ea typeface="DejaVu Sans"/>
              </a:rPr>
              <a:t>.</a:t>
            </a:r>
            <a:endParaRPr/>
          </a:p>
        </p:txBody>
      </p:sp>
      <p:sp>
        <p:nvSpPr>
          <p:cNvPr id="240" name="CustomShape 2"/>
          <p:cNvSpPr/>
          <p:nvPr/>
        </p:nvSpPr>
        <p:spPr>
          <a:xfrm>
            <a:off x="147240" y="2064240"/>
            <a:ext cx="5249880" cy="668880"/>
          </a:xfrm>
          <a:prstGeom prst="rect">
            <a:avLst/>
          </a:prstGeom>
          <a:noFill/>
          <a:ln>
            <a:noFill/>
          </a:ln>
        </p:spPr>
        <p:style>
          <a:lnRef idx="0"/>
          <a:fillRef idx="0"/>
          <a:effectRef idx="0"/>
          <a:fontRef idx="minor"/>
        </p:style>
        <p:txBody>
          <a:bodyPr lIns="90000" rIns="90000" tIns="45000" bIns="45000"/>
          <a:p>
            <a:r>
              <a:rPr i="1" lang="it-IT" strike="noStrike">
                <a:solidFill>
                  <a:srgbClr val="000000"/>
                </a:solidFill>
                <a:latin typeface="Arial"/>
                <a:ea typeface="DejaVu Sans"/>
              </a:rPr>
              <a:t>La sua amica ombra cominciava a parlare del suo padrone neanche di notte smetteva di parlare del suo padrone che sono io e in estate parlava tantissimo perché andava in mare e c'era molta gente. </a:t>
            </a:r>
            <a:endParaRPr/>
          </a:p>
          <a:p>
            <a:r>
              <a:rPr i="1" lang="it-IT" strike="noStrike">
                <a:solidFill>
                  <a:srgbClr val="000000"/>
                </a:solidFill>
                <a:latin typeface="Arial"/>
                <a:ea typeface="DejaVu Sans"/>
              </a:rPr>
              <a:t>L'ombra parla pure con gli animali quindi con il gatto parla del suo padrone e dice che il suo padrone a scuola sta pure seduto scomposto, certe volte parla con i suoi compagni, è un po' lento però dopo ce la fa. </a:t>
            </a:r>
            <a:endParaRPr/>
          </a:p>
          <a:p>
            <a:r>
              <a:rPr i="1" lang="it-IT" strike="noStrike">
                <a:solidFill>
                  <a:srgbClr val="000000"/>
                </a:solidFill>
                <a:latin typeface="Arial"/>
                <a:ea typeface="DejaVu Sans"/>
              </a:rPr>
              <a:t>Invece l'ombra del gatto parla del suo padrone e dice che lui graffia, dorme miagola mangia le scatoline di tonno e così tutti i giorni cominciano a parlare del loro padrone</a:t>
            </a:r>
            <a:r>
              <a:rPr lang="it-IT" strike="noStrike">
                <a:solidFill>
                  <a:srgbClr val="000000"/>
                </a:solidFill>
                <a:latin typeface="Arial"/>
                <a:ea typeface="DejaVu Sans"/>
              </a:rPr>
              <a:t>.</a:t>
            </a:r>
            <a:endParaRPr/>
          </a:p>
        </p:txBody>
      </p:sp>
      <p:sp>
        <p:nvSpPr>
          <p:cNvPr id="241" name="CustomShape 3"/>
          <p:cNvSpPr/>
          <p:nvPr/>
        </p:nvSpPr>
        <p:spPr>
          <a:xfrm>
            <a:off x="218160" y="6095880"/>
            <a:ext cx="4749120" cy="1103400"/>
          </a:xfrm>
          <a:prstGeom prst="rect">
            <a:avLst/>
          </a:prstGeom>
          <a:solidFill>
            <a:srgbClr val="ffff99"/>
          </a:solid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Indicativa la copertina in cui disegna la sua ombra grigia come una persona.</a:t>
            </a:r>
            <a:endParaRPr/>
          </a:p>
        </p:txBody>
      </p:sp>
    </p:spTree>
  </p:cSld>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CustomShape 1"/>
          <p:cNvSpPr/>
          <p:nvPr/>
        </p:nvSpPr>
        <p:spPr>
          <a:xfrm>
            <a:off x="792000" y="1536120"/>
            <a:ext cx="8634960" cy="765720"/>
          </a:xfrm>
          <a:prstGeom prst="rect">
            <a:avLst/>
          </a:prstGeom>
          <a:no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  </a:t>
            </a:r>
            <a:endParaRPr/>
          </a:p>
        </p:txBody>
      </p:sp>
      <p:sp>
        <p:nvSpPr>
          <p:cNvPr id="82" name="CustomShape 2"/>
          <p:cNvSpPr/>
          <p:nvPr/>
        </p:nvSpPr>
        <p:spPr>
          <a:xfrm>
            <a:off x="648000" y="792000"/>
            <a:ext cx="8562960" cy="1655280"/>
          </a:xfrm>
          <a:prstGeom prst="rect">
            <a:avLst/>
          </a:prstGeom>
          <a:no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Le modalità in cui si esplica la razionalità in ambito scientifico sono rimaste uguali fino allo scetticismo che ha segui il post empirismo. La crisi è stata superata considerando la razionalità pratico-sociale anche nel metodo scientifico </a:t>
            </a:r>
            <a:r>
              <a:rPr lang="it-IT" strike="noStrike">
                <a:solidFill>
                  <a:srgbClr val="000000"/>
                </a:solidFill>
                <a:latin typeface="Arial"/>
                <a:ea typeface="DejaVu Sans"/>
              </a:rPr>
              <a:t> </a:t>
            </a:r>
            <a:endParaRPr/>
          </a:p>
        </p:txBody>
      </p:sp>
      <p:sp>
        <p:nvSpPr>
          <p:cNvPr id="83" name="CustomShape 3"/>
          <p:cNvSpPr/>
          <p:nvPr/>
        </p:nvSpPr>
        <p:spPr>
          <a:xfrm>
            <a:off x="220320" y="4961880"/>
            <a:ext cx="9714960" cy="1445400"/>
          </a:xfrm>
          <a:prstGeom prst="rect">
            <a:avLst/>
          </a:prstGeom>
          <a:no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Habermas:</a:t>
            </a:r>
            <a:r>
              <a:rPr lang="it-IT" sz="2400" strike="noStrike">
                <a:solidFill>
                  <a:srgbClr val="000000"/>
                </a:solidFill>
                <a:latin typeface="Arial"/>
                <a:ea typeface="DejaVu Sans"/>
              </a:rPr>
              <a:t> la  razionalità pragmatica  dichiara irrazionali solo le teorie che non ammettono la critica all'interno del sistema comunicativo.</a:t>
            </a:r>
            <a:endParaRPr/>
          </a:p>
          <a:p>
            <a:r>
              <a:rPr lang="it-IT" sz="2400" strike="noStrike">
                <a:solidFill>
                  <a:srgbClr val="000000"/>
                </a:solidFill>
                <a:latin typeface="Arial"/>
                <a:ea typeface="DejaVu Sans"/>
              </a:rPr>
              <a:t>La razionalità comunicativa assume il ruolo svolti dalla religione e dalla metafisica.</a:t>
            </a:r>
            <a:endParaRPr/>
          </a:p>
        </p:txBody>
      </p:sp>
      <p:sp>
        <p:nvSpPr>
          <p:cNvPr id="84" name="CustomShape 4"/>
          <p:cNvSpPr/>
          <p:nvPr/>
        </p:nvSpPr>
        <p:spPr>
          <a:xfrm>
            <a:off x="504000" y="2808000"/>
            <a:ext cx="8927280" cy="1565640"/>
          </a:xfrm>
          <a:prstGeom prst="rect">
            <a:avLst/>
          </a:prstGeom>
          <a:solidFill>
            <a:srgbClr val="ffff99"/>
          </a:solidFill>
          <a:ln>
            <a:noFill/>
          </a:ln>
        </p:spPr>
        <p:style>
          <a:lnRef idx="0"/>
          <a:fillRef idx="0"/>
          <a:effectRef idx="0"/>
          <a:fontRef idx="minor"/>
        </p:style>
        <p:txBody>
          <a:bodyPr lIns="90000" rIns="90000" tIns="45000" bIns="45000"/>
          <a:p>
            <a:pPr algn="ctr">
              <a:lnSpc>
                <a:spcPct val="100000"/>
              </a:lnSpc>
            </a:pPr>
            <a:r>
              <a:rPr b="1" lang="it-IT" sz="2600" strike="noStrike">
                <a:solidFill>
                  <a:srgbClr val="000000"/>
                </a:solidFill>
                <a:latin typeface="Arial"/>
                <a:ea typeface="DejaVu Sans"/>
              </a:rPr>
              <a:t>Necessità di sviluppare razionalità diverse attribuendo ad esse pari dignità: esigenza culturale (effettiva interculturalità) e didattica (personalizzazione dell'insegnamento)</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2" name="CustomShape 1"/>
          <p:cNvSpPr/>
          <p:nvPr/>
        </p:nvSpPr>
        <p:spPr>
          <a:xfrm>
            <a:off x="720000" y="1080000"/>
            <a:ext cx="8565120" cy="1583280"/>
          </a:xfrm>
          <a:prstGeom prst="rect">
            <a:avLst/>
          </a:prstGeom>
          <a:solidFill>
            <a:srgbClr val="ffff99"/>
          </a:solid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Nella spiegazione del fenomeno cerca di riferirsi alle osservazioni rilevate e a quanto costruito in discussione ma ...rimane una contraddizione indice del fatto che sono affermazioni che non gli appartengono ancora.</a:t>
            </a:r>
            <a:endParaRPr/>
          </a:p>
        </p:txBody>
      </p:sp>
      <p:sp>
        <p:nvSpPr>
          <p:cNvPr id="243" name="CustomShape 2"/>
          <p:cNvSpPr/>
          <p:nvPr/>
        </p:nvSpPr>
        <p:spPr>
          <a:xfrm>
            <a:off x="579600" y="2954160"/>
            <a:ext cx="8633880" cy="2445120"/>
          </a:xfrm>
          <a:prstGeom prst="rect">
            <a:avLst/>
          </a:prstGeom>
          <a:noFill/>
          <a:ln>
            <a:noFill/>
          </a:ln>
        </p:spPr>
        <p:style>
          <a:lnRef idx="0"/>
          <a:fillRef idx="0"/>
          <a:effectRef idx="0"/>
          <a:fontRef idx="minor"/>
        </p:style>
        <p:txBody>
          <a:bodyPr lIns="90000" rIns="90000" tIns="45000" bIns="45000"/>
          <a:p>
            <a:r>
              <a:rPr lang="it-IT" sz="2000" strike="noStrike">
                <a:solidFill>
                  <a:srgbClr val="000000"/>
                </a:solidFill>
                <a:latin typeface="Arial"/>
                <a:ea typeface="DejaVu Sans"/>
              </a:rPr>
              <a:t>Io mi ricordo che le ombre non sono sempre nere perché tipo se il sole picchia su uno zaino rosso l'ombra è rossa,</a:t>
            </a:r>
            <a:r>
              <a:rPr lang="it-IT" sz="2000" strike="noStrike" u="sng">
                <a:solidFill>
                  <a:srgbClr val="000000"/>
                </a:solidFill>
                <a:latin typeface="Arial"/>
                <a:ea typeface="DejaVu Sans"/>
              </a:rPr>
              <a:t> l'ombra a mezzogiorno diventa più grande perché il sole è dietro di noi allora l'ombra si distacca e si allunga.</a:t>
            </a:r>
            <a:r>
              <a:rPr lang="it-IT" sz="2000" strike="noStrike">
                <a:solidFill>
                  <a:srgbClr val="000000"/>
                </a:solidFill>
                <a:latin typeface="Arial"/>
                <a:ea typeface="DejaVu Sans"/>
              </a:rPr>
              <a:t> Se c'è tipo un bambino che gli picchia il sole solo al bambino e niente al genitore poi l'ombra più lunga è quella del bambino, che</a:t>
            </a:r>
            <a:r>
              <a:rPr lang="it-IT" sz="2000" strike="noStrike" u="sng">
                <a:solidFill>
                  <a:srgbClr val="000000"/>
                </a:solidFill>
                <a:latin typeface="Arial"/>
                <a:ea typeface="DejaVu Sans"/>
              </a:rPr>
              <a:t> l'ombra è più grande di noi stessi,</a:t>
            </a:r>
            <a:r>
              <a:rPr lang="it-IT" sz="2000" strike="noStrike">
                <a:solidFill>
                  <a:srgbClr val="000000"/>
                </a:solidFill>
                <a:latin typeface="Arial"/>
                <a:ea typeface="DejaVu Sans"/>
              </a:rPr>
              <a:t> che </a:t>
            </a:r>
            <a:r>
              <a:rPr lang="it-IT" sz="2000" strike="noStrike" u="sng">
                <a:solidFill>
                  <a:srgbClr val="000000"/>
                </a:solidFill>
                <a:latin typeface="Arial"/>
                <a:ea typeface="DejaVu Sans"/>
              </a:rPr>
              <a:t>l'ombra se picchia il sole sulla testa è più corta di noi perché l'ombra non riesce a distendersi </a:t>
            </a:r>
            <a:r>
              <a:rPr lang="it-IT" sz="2000" strike="noStrike">
                <a:solidFill>
                  <a:srgbClr val="000000"/>
                </a:solidFill>
                <a:latin typeface="Arial"/>
                <a:ea typeface="DejaVu Sans"/>
              </a:rPr>
              <a:t>poi abbiamo fatto anche le misure e abbiamo visto che al mattino è molto lunga</a:t>
            </a:r>
            <a:r>
              <a:rPr i="1" lang="it-IT" sz="2000" strike="noStrike">
                <a:solidFill>
                  <a:srgbClr val="000000"/>
                </a:solidFill>
                <a:latin typeface="Arial"/>
                <a:ea typeface="DejaVu Sans"/>
              </a:rPr>
              <a:t>.</a:t>
            </a:r>
            <a:endParaRPr/>
          </a:p>
        </p:txBody>
      </p:sp>
      <p:sp>
        <p:nvSpPr>
          <p:cNvPr id="244" name="CustomShape 3"/>
          <p:cNvSpPr/>
          <p:nvPr/>
        </p:nvSpPr>
        <p:spPr>
          <a:xfrm>
            <a:off x="360000" y="5544000"/>
            <a:ext cx="9143280" cy="1727280"/>
          </a:xfrm>
          <a:prstGeom prst="rect">
            <a:avLst/>
          </a:prstGeom>
          <a:solidFill>
            <a:srgbClr val="ffff99"/>
          </a:solid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Mattia ha bisogno che il percorso in classe quarta metta in relazione il percorso del sole nel cielo con il distendersi/allungarsi dell'ombra: l'altezza del sole nella giornata si dovrà interfacciare con la costruzione di questo modello del distendersi/allungarsi dell'ombra in riferimento alla posizione del sole rispetto all'oggetto</a:t>
            </a:r>
            <a:r>
              <a:rPr lang="it-IT" strike="noStrike">
                <a:solidFill>
                  <a:srgbClr val="000000"/>
                </a:solidFill>
                <a:latin typeface="Arial"/>
                <a:ea typeface="DejaVu Sans"/>
              </a:rPr>
              <a:t>.</a:t>
            </a:r>
            <a:endParaRPr/>
          </a:p>
        </p:txBody>
      </p:sp>
    </p:spTree>
  </p:cSld>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CustomShape 1"/>
          <p:cNvSpPr/>
          <p:nvPr/>
        </p:nvSpPr>
        <p:spPr>
          <a:xfrm>
            <a:off x="358560" y="909720"/>
            <a:ext cx="9503280" cy="960840"/>
          </a:xfrm>
          <a:prstGeom prst="rect">
            <a:avLst/>
          </a:prstGeom>
          <a:no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Nella razionalità comunicativa è centrale la struttura argomentativa e il metodo scientifico si contestualizza nell'interazione sociale.</a:t>
            </a:r>
            <a:endParaRPr/>
          </a:p>
        </p:txBody>
      </p:sp>
      <p:sp>
        <p:nvSpPr>
          <p:cNvPr id="86" name="Line 2"/>
          <p:cNvSpPr/>
          <p:nvPr/>
        </p:nvSpPr>
        <p:spPr>
          <a:xfrm flipH="1">
            <a:off x="3456000" y="2515320"/>
            <a:ext cx="792000" cy="724680"/>
          </a:xfrm>
          <a:prstGeom prst="line">
            <a:avLst/>
          </a:prstGeom>
          <a:ln>
            <a:solidFill>
              <a:srgbClr val="000000"/>
            </a:solidFill>
            <a:tailEnd len="med" type="triangle" w="med"/>
          </a:ln>
        </p:spPr>
      </p:sp>
      <p:sp>
        <p:nvSpPr>
          <p:cNvPr id="87" name="CustomShape 3"/>
          <p:cNvSpPr/>
          <p:nvPr/>
        </p:nvSpPr>
        <p:spPr>
          <a:xfrm>
            <a:off x="360000" y="3337200"/>
            <a:ext cx="6119280" cy="622080"/>
          </a:xfrm>
          <a:prstGeom prst="rect">
            <a:avLst/>
          </a:prstGeom>
          <a:solidFill>
            <a:srgbClr val="ffff99"/>
          </a:solid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Sviluppo di razionalità “diverse” (Habermas)</a:t>
            </a:r>
            <a:endParaRPr/>
          </a:p>
        </p:txBody>
      </p:sp>
      <p:sp>
        <p:nvSpPr>
          <p:cNvPr id="88" name="Line 4"/>
          <p:cNvSpPr/>
          <p:nvPr/>
        </p:nvSpPr>
        <p:spPr>
          <a:xfrm flipH="1">
            <a:off x="1440000" y="3960000"/>
            <a:ext cx="1368000" cy="1008000"/>
          </a:xfrm>
          <a:prstGeom prst="line">
            <a:avLst/>
          </a:prstGeom>
          <a:ln>
            <a:solidFill>
              <a:srgbClr val="000000"/>
            </a:solidFill>
            <a:tailEnd len="med" type="triangle" w="med"/>
          </a:ln>
        </p:spPr>
      </p:sp>
      <p:sp>
        <p:nvSpPr>
          <p:cNvPr id="89" name="Line 5"/>
          <p:cNvSpPr/>
          <p:nvPr/>
        </p:nvSpPr>
        <p:spPr>
          <a:xfrm>
            <a:off x="4248000" y="2515320"/>
            <a:ext cx="2592000" cy="443880"/>
          </a:xfrm>
          <a:prstGeom prst="line">
            <a:avLst/>
          </a:prstGeom>
          <a:ln>
            <a:solidFill>
              <a:srgbClr val="000000"/>
            </a:solidFill>
            <a:tailEnd len="med" type="triangle" w="med"/>
          </a:ln>
        </p:spPr>
      </p:sp>
      <p:sp>
        <p:nvSpPr>
          <p:cNvPr id="90" name="CustomShape 6"/>
          <p:cNvSpPr/>
          <p:nvPr/>
        </p:nvSpPr>
        <p:spPr>
          <a:xfrm>
            <a:off x="578880" y="4896000"/>
            <a:ext cx="2299680" cy="859680"/>
          </a:xfrm>
          <a:prstGeom prst="rect">
            <a:avLst/>
          </a:prstGeom>
          <a:no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per interpretare il mondo</a:t>
            </a:r>
            <a:r>
              <a:rPr lang="it-IT" strike="noStrike">
                <a:solidFill>
                  <a:srgbClr val="000000"/>
                </a:solidFill>
                <a:latin typeface="Arial"/>
                <a:ea typeface="DejaVu Sans"/>
              </a:rPr>
              <a:t> </a:t>
            </a:r>
            <a:endParaRPr/>
          </a:p>
        </p:txBody>
      </p:sp>
      <p:sp>
        <p:nvSpPr>
          <p:cNvPr id="91" name="CustomShape 7"/>
          <p:cNvSpPr/>
          <p:nvPr/>
        </p:nvSpPr>
        <p:spPr>
          <a:xfrm>
            <a:off x="3170880" y="4648680"/>
            <a:ext cx="2515680" cy="1109880"/>
          </a:xfrm>
          <a:prstGeom prst="rect">
            <a:avLst/>
          </a:prstGeom>
          <a:no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per strutturare e validare il ragionamento (Toulmin)</a:t>
            </a:r>
            <a:r>
              <a:rPr lang="it-IT" strike="noStrike">
                <a:solidFill>
                  <a:srgbClr val="000000"/>
                </a:solidFill>
                <a:latin typeface="Arial"/>
                <a:ea typeface="DejaVu Sans"/>
              </a:rPr>
              <a:t> </a:t>
            </a:r>
            <a:endParaRPr/>
          </a:p>
        </p:txBody>
      </p:sp>
      <p:sp>
        <p:nvSpPr>
          <p:cNvPr id="92" name="Line 8"/>
          <p:cNvSpPr/>
          <p:nvPr/>
        </p:nvSpPr>
        <p:spPr>
          <a:xfrm>
            <a:off x="7414200" y="4824000"/>
            <a:ext cx="1800" cy="432000"/>
          </a:xfrm>
          <a:prstGeom prst="line">
            <a:avLst/>
          </a:prstGeom>
          <a:ln>
            <a:solidFill>
              <a:srgbClr val="000000"/>
            </a:solidFill>
            <a:tailEnd len="med" type="triangle" w="med"/>
          </a:ln>
        </p:spPr>
      </p:sp>
      <p:sp>
        <p:nvSpPr>
          <p:cNvPr id="93" name="CustomShape 9"/>
          <p:cNvSpPr/>
          <p:nvPr/>
        </p:nvSpPr>
        <p:spPr>
          <a:xfrm>
            <a:off x="6190560" y="5112000"/>
            <a:ext cx="3235320" cy="597960"/>
          </a:xfrm>
          <a:prstGeom prst="rect">
            <a:avLst/>
          </a:prstGeom>
          <a:no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Didattica ipotesi, discussione, confronto ragionamenti</a:t>
            </a:r>
            <a:endParaRPr/>
          </a:p>
        </p:txBody>
      </p:sp>
      <p:sp>
        <p:nvSpPr>
          <p:cNvPr id="94" name="CustomShape 10"/>
          <p:cNvSpPr/>
          <p:nvPr/>
        </p:nvSpPr>
        <p:spPr>
          <a:xfrm>
            <a:off x="651600" y="2088000"/>
            <a:ext cx="7986960" cy="425880"/>
          </a:xfrm>
          <a:prstGeom prst="rect">
            <a:avLst/>
          </a:prstGeom>
          <a:no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Riferimenti metodologici-didattici del nostro Progetto</a:t>
            </a:r>
            <a:r>
              <a:rPr lang="it-IT" strike="noStrike">
                <a:solidFill>
                  <a:srgbClr val="000000"/>
                </a:solidFill>
                <a:latin typeface="Arial"/>
                <a:ea typeface="DejaVu Sans"/>
              </a:rPr>
              <a:t> </a:t>
            </a:r>
            <a:endParaRPr/>
          </a:p>
        </p:txBody>
      </p:sp>
      <p:sp>
        <p:nvSpPr>
          <p:cNvPr id="95" name="CustomShape 11"/>
          <p:cNvSpPr/>
          <p:nvPr/>
        </p:nvSpPr>
        <p:spPr>
          <a:xfrm>
            <a:off x="6768000" y="2959200"/>
            <a:ext cx="3023280" cy="1648080"/>
          </a:xfrm>
          <a:prstGeom prst="rect">
            <a:avLst/>
          </a:prstGeom>
          <a:noFill/>
          <a:ln>
            <a:noFill/>
          </a:ln>
        </p:spPr>
        <p:style>
          <a:lnRef idx="0"/>
          <a:fillRef idx="0"/>
          <a:effectRef idx="0"/>
          <a:fontRef idx="minor"/>
        </p:style>
        <p:txBody>
          <a:bodyPr lIns="90000" rIns="90000" tIns="45000" bIns="45000"/>
          <a:p>
            <a:r>
              <a:rPr lang="it-IT" sz="2400" strike="noStrike">
                <a:solidFill>
                  <a:srgbClr val="000000"/>
                </a:solidFill>
                <a:latin typeface="Arial"/>
                <a:ea typeface="DejaVu Sans"/>
              </a:rPr>
              <a:t>Sviluppo dell'argomentazione e costruzione sociale</a:t>
            </a:r>
            <a:endParaRPr/>
          </a:p>
          <a:p>
            <a:r>
              <a:rPr lang="it-IT" sz="2400" strike="noStrike">
                <a:solidFill>
                  <a:srgbClr val="000000"/>
                </a:solidFill>
                <a:latin typeface="Arial"/>
                <a:ea typeface="DejaVu Sans"/>
              </a:rPr>
              <a:t> </a:t>
            </a:r>
            <a:r>
              <a:rPr lang="it-IT" sz="2400" strike="noStrike">
                <a:solidFill>
                  <a:srgbClr val="000000"/>
                </a:solidFill>
                <a:latin typeface="Arial"/>
                <a:ea typeface="DejaVu Sans"/>
              </a:rPr>
              <a:t>della conoscenza (Vigostskij)</a:t>
            </a:r>
            <a:r>
              <a:rPr lang="it-IT" strike="noStrike">
                <a:solidFill>
                  <a:srgbClr val="000000"/>
                </a:solidFill>
                <a:latin typeface="Arial"/>
                <a:ea typeface="DejaVu Sans"/>
              </a:rPr>
              <a:t> </a:t>
            </a:r>
            <a:endParaRPr/>
          </a:p>
        </p:txBody>
      </p:sp>
      <p:sp>
        <p:nvSpPr>
          <p:cNvPr id="96" name="Line 12"/>
          <p:cNvSpPr/>
          <p:nvPr/>
        </p:nvSpPr>
        <p:spPr>
          <a:xfrm>
            <a:off x="2808000" y="3960000"/>
            <a:ext cx="864000" cy="792000"/>
          </a:xfrm>
          <a:prstGeom prst="line">
            <a:avLst/>
          </a:prstGeom>
          <a:ln>
            <a:solidFill>
              <a:srgbClr val="000000"/>
            </a:solidFill>
            <a:tailEnd len="med" type="triangle" w="med"/>
          </a:ln>
        </p:spPr>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7" name="CustomShape 1"/>
          <p:cNvSpPr/>
          <p:nvPr/>
        </p:nvSpPr>
        <p:spPr>
          <a:xfrm>
            <a:off x="1800000" y="432000"/>
            <a:ext cx="6333840" cy="572040"/>
          </a:xfrm>
          <a:prstGeom prst="rect">
            <a:avLst/>
          </a:prstGeom>
          <a:solidFill>
            <a:srgbClr val="ffff99"/>
          </a:solidFill>
          <a:ln>
            <a:noFill/>
          </a:ln>
        </p:spPr>
        <p:style>
          <a:lnRef idx="0"/>
          <a:fillRef idx="0"/>
          <a:effectRef idx="0"/>
          <a:fontRef idx="minor"/>
        </p:style>
        <p:txBody>
          <a:bodyPr lIns="90000" rIns="90000" tIns="45000" bIns="45000"/>
          <a:p>
            <a:pPr algn="ctr">
              <a:lnSpc>
                <a:spcPct val="100000"/>
              </a:lnSpc>
            </a:pPr>
            <a:r>
              <a:rPr lang="it-IT" sz="2400" strike="noStrike">
                <a:solidFill>
                  <a:srgbClr val="000000"/>
                </a:solidFill>
                <a:latin typeface="Arial"/>
                <a:ea typeface="DejaVu Sans"/>
              </a:rPr>
              <a:t>Razionalità diverse in “Ombre”</a:t>
            </a:r>
            <a:endParaRPr/>
          </a:p>
        </p:txBody>
      </p:sp>
      <p:pic>
        <p:nvPicPr>
          <p:cNvPr id="98" name="" descr=""/>
          <p:cNvPicPr/>
          <p:nvPr/>
        </p:nvPicPr>
        <p:blipFill>
          <a:blip r:embed="rId1"/>
          <a:stretch/>
        </p:blipFill>
        <p:spPr>
          <a:xfrm>
            <a:off x="4823280" y="3935880"/>
            <a:ext cx="5033880" cy="2611080"/>
          </a:xfrm>
          <a:prstGeom prst="rect">
            <a:avLst/>
          </a:prstGeom>
          <a:ln>
            <a:noFill/>
          </a:ln>
        </p:spPr>
      </p:pic>
      <p:pic>
        <p:nvPicPr>
          <p:cNvPr id="99" name="" descr=""/>
          <p:cNvPicPr/>
          <p:nvPr/>
        </p:nvPicPr>
        <p:blipFill>
          <a:blip r:embed="rId2"/>
          <a:stretch/>
        </p:blipFill>
        <p:spPr>
          <a:xfrm>
            <a:off x="434880" y="1080000"/>
            <a:ext cx="4242960" cy="2544120"/>
          </a:xfrm>
          <a:prstGeom prst="rect">
            <a:avLst/>
          </a:prstGeom>
          <a:ln>
            <a:noFill/>
          </a:ln>
        </p:spPr>
      </p:pic>
      <p:sp>
        <p:nvSpPr>
          <p:cNvPr id="100" name="CustomShape 2"/>
          <p:cNvSpPr/>
          <p:nvPr/>
        </p:nvSpPr>
        <p:spPr>
          <a:xfrm>
            <a:off x="5328000" y="1234080"/>
            <a:ext cx="4458240" cy="2363760"/>
          </a:xfrm>
          <a:prstGeom prst="rect">
            <a:avLst/>
          </a:prstGeom>
          <a:noFill/>
          <a:ln>
            <a:noFill/>
          </a:ln>
        </p:spPr>
        <p:style>
          <a:lnRef idx="0"/>
          <a:fillRef idx="0"/>
          <a:effectRef idx="0"/>
          <a:fontRef idx="minor"/>
        </p:style>
        <p:txBody>
          <a:bodyPr lIns="90000" rIns="90000" tIns="45000" bIns="45000"/>
          <a:p>
            <a:r>
              <a:rPr lang="it-IT" sz="2800" strike="noStrike">
                <a:solidFill>
                  <a:srgbClr val="000000"/>
                </a:solidFill>
                <a:latin typeface="Arial"/>
                <a:ea typeface="DejaVu Sans"/>
              </a:rPr>
              <a:t>Razionalità teleologica: dare un senso al fenomeno attribuendo una finalità/personalizzando.</a:t>
            </a:r>
            <a:endParaRPr/>
          </a:p>
        </p:txBody>
      </p:sp>
      <p:sp>
        <p:nvSpPr>
          <p:cNvPr id="101" name="CustomShape 3"/>
          <p:cNvSpPr/>
          <p:nvPr/>
        </p:nvSpPr>
        <p:spPr>
          <a:xfrm>
            <a:off x="431280" y="4032000"/>
            <a:ext cx="4386240" cy="2028240"/>
          </a:xfrm>
          <a:prstGeom prst="rect">
            <a:avLst/>
          </a:prstGeom>
          <a:noFill/>
          <a:ln>
            <a:noFill/>
          </a:ln>
        </p:spPr>
        <p:style>
          <a:lnRef idx="0"/>
          <a:fillRef idx="0"/>
          <a:effectRef idx="0"/>
          <a:fontRef idx="minor"/>
        </p:style>
        <p:txBody>
          <a:bodyPr lIns="90000" rIns="90000" tIns="45000" bIns="45000"/>
          <a:p>
            <a:r>
              <a:rPr lang="it-IT" sz="2800" strike="noStrike">
                <a:solidFill>
                  <a:srgbClr val="000000"/>
                </a:solidFill>
                <a:latin typeface="Arial"/>
                <a:ea typeface="DejaVu Sans"/>
              </a:rPr>
              <a:t>Razionalità immanente al fenomeno: spiegarlo senza oltrepassi alla ricerca di un senso ulteriore.</a:t>
            </a:r>
            <a:endParaRPr/>
          </a:p>
        </p:txBody>
      </p:sp>
      <p:sp>
        <p:nvSpPr>
          <p:cNvPr id="102" name="CustomShape 4"/>
          <p:cNvSpPr/>
          <p:nvPr/>
        </p:nvSpPr>
        <p:spPr>
          <a:xfrm>
            <a:off x="3672000" y="1224000"/>
            <a:ext cx="1436400" cy="645840"/>
          </a:xfrm>
          <a:prstGeom prst="wedgeRoundRectCallout">
            <a:avLst>
              <a:gd name="adj1" fmla="val -20833"/>
              <a:gd name="adj2" fmla="val 62500"/>
              <a:gd name="adj3" fmla="val 16667"/>
            </a:avLst>
          </a:prstGeom>
          <a:solidFill>
            <a:srgbClr val="ffffff"/>
          </a:solidFill>
          <a:ln>
            <a:solidFill>
              <a:srgbClr val="3465a4"/>
            </a:solidFill>
          </a:ln>
        </p:spPr>
        <p:style>
          <a:lnRef idx="0"/>
          <a:fillRef idx="0"/>
          <a:effectRef idx="0"/>
          <a:fontRef idx="minor"/>
        </p:style>
        <p:txBody>
          <a:bodyPr wrap="none" lIns="90000" rIns="90000" tIns="45000" bIns="45000" anchor="ctr"/>
          <a:p>
            <a:pPr algn="ctr">
              <a:lnSpc>
                <a:spcPct val="100000"/>
              </a:lnSpc>
            </a:pPr>
            <a:r>
              <a:rPr lang="it-IT" strike="noStrike">
                <a:solidFill>
                  <a:srgbClr val="000000"/>
                </a:solidFill>
                <a:latin typeface="Arial"/>
                <a:ea typeface="DejaVu Sans"/>
              </a:rPr>
              <a:t>La mia ombra</a:t>
            </a:r>
            <a:endParaRPr/>
          </a:p>
          <a:p>
            <a:pPr algn="ctr">
              <a:lnSpc>
                <a:spcPct val="100000"/>
              </a:lnSpc>
            </a:pPr>
            <a:r>
              <a:rPr lang="it-IT" strike="noStrike">
                <a:solidFill>
                  <a:srgbClr val="000000"/>
                </a:solidFill>
                <a:latin typeface="Arial"/>
                <a:ea typeface="DejaVu Sans"/>
              </a:rPr>
              <a:t>mi aiuta</a:t>
            </a:r>
            <a:endParaRPr/>
          </a:p>
        </p:txBody>
      </p:sp>
      <p:sp>
        <p:nvSpPr>
          <p:cNvPr id="103" name="CustomShape 5"/>
          <p:cNvSpPr/>
          <p:nvPr/>
        </p:nvSpPr>
        <p:spPr>
          <a:xfrm>
            <a:off x="7200000" y="4032360"/>
            <a:ext cx="2086920" cy="789840"/>
          </a:xfrm>
          <a:prstGeom prst="wedgeRoundRectCallout">
            <a:avLst>
              <a:gd name="adj1" fmla="val -20833"/>
              <a:gd name="adj2" fmla="val 62500"/>
              <a:gd name="adj3" fmla="val 16667"/>
            </a:avLst>
          </a:prstGeom>
          <a:solidFill>
            <a:srgbClr val="ffffff"/>
          </a:solidFill>
          <a:ln>
            <a:solidFill>
              <a:srgbClr val="3465a4"/>
            </a:solidFill>
          </a:ln>
        </p:spPr>
        <p:style>
          <a:lnRef idx="0"/>
          <a:fillRef idx="0"/>
          <a:effectRef idx="0"/>
          <a:fontRef idx="minor"/>
        </p:style>
        <p:txBody>
          <a:bodyPr wrap="none" lIns="90000" rIns="90000" tIns="45000" bIns="45000" anchor="ctr"/>
          <a:p>
            <a:pPr>
              <a:lnSpc>
                <a:spcPct val="100000"/>
              </a:lnSpc>
            </a:pPr>
            <a:r>
              <a:rPr lang="it-IT" strike="noStrike">
                <a:solidFill>
                  <a:srgbClr val="000000"/>
                </a:solidFill>
                <a:latin typeface="Arial"/>
                <a:ea typeface="DejaVu Sans"/>
              </a:rPr>
              <a:t>Come faccio a fare </a:t>
            </a:r>
            <a:endParaRPr/>
          </a:p>
          <a:p>
            <a:pPr>
              <a:lnSpc>
                <a:spcPct val="100000"/>
              </a:lnSpc>
            </a:pPr>
            <a:r>
              <a:rPr lang="it-IT" strike="noStrike">
                <a:solidFill>
                  <a:srgbClr val="000000"/>
                </a:solidFill>
                <a:latin typeface="Arial"/>
                <a:ea typeface="DejaVu Sans"/>
              </a:rPr>
              <a:t>questa cosa nera?</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4" name="CustomShape 1"/>
          <p:cNvSpPr/>
          <p:nvPr/>
        </p:nvSpPr>
        <p:spPr>
          <a:xfrm>
            <a:off x="792360" y="628920"/>
            <a:ext cx="8204040" cy="879480"/>
          </a:xfrm>
          <a:prstGeom prst="rect">
            <a:avLst/>
          </a:prstGeom>
          <a:noFill/>
          <a:ln>
            <a:noFill/>
          </a:ln>
        </p:spPr>
        <p:style>
          <a:lnRef idx="0"/>
          <a:fillRef idx="0"/>
          <a:effectRef idx="0"/>
          <a:fontRef idx="minor"/>
        </p:style>
      </p:sp>
      <p:sp>
        <p:nvSpPr>
          <p:cNvPr id="105" name="CustomShape 2"/>
          <p:cNvSpPr/>
          <p:nvPr/>
        </p:nvSpPr>
        <p:spPr>
          <a:xfrm>
            <a:off x="504000" y="648360"/>
            <a:ext cx="9143280" cy="1366920"/>
          </a:xfrm>
          <a:prstGeom prst="rect">
            <a:avLst/>
          </a:prstGeom>
          <a:solidFill>
            <a:srgbClr val="ffff99"/>
          </a:solidFill>
          <a:ln>
            <a:noFill/>
          </a:ln>
        </p:spPr>
        <p:style>
          <a:lnRef idx="0"/>
          <a:fillRef idx="0"/>
          <a:effectRef idx="0"/>
          <a:fontRef idx="minor"/>
        </p:style>
        <p:txBody>
          <a:bodyPr lIns="90000" rIns="90000" tIns="45000" bIns="45000"/>
          <a:p>
            <a:pPr>
              <a:lnSpc>
                <a:spcPct val="100000"/>
              </a:lnSpc>
            </a:pPr>
            <a:r>
              <a:rPr b="1" lang="it-IT" sz="2800" strike="noStrike">
                <a:solidFill>
                  <a:srgbClr val="000000"/>
                </a:solidFill>
                <a:latin typeface="Arial"/>
                <a:ea typeface="DejaVu Sans"/>
              </a:rPr>
              <a:t>Avviare il percorso senza connotarlo a livello disciplinare, neanche inconsapevolmente, per attribuire pari dignità a tutti i ragionamenti</a:t>
            </a:r>
            <a:endParaRPr/>
          </a:p>
        </p:txBody>
      </p:sp>
      <p:sp>
        <p:nvSpPr>
          <p:cNvPr id="106" name="CustomShape 3"/>
          <p:cNvSpPr/>
          <p:nvPr/>
        </p:nvSpPr>
        <p:spPr>
          <a:xfrm>
            <a:off x="6194520" y="5156640"/>
            <a:ext cx="3380400" cy="1106280"/>
          </a:xfrm>
          <a:prstGeom prst="rect">
            <a:avLst/>
          </a:prstGeom>
          <a:noFill/>
          <a:ln>
            <a:noFill/>
          </a:ln>
        </p:spPr>
        <p:style>
          <a:lnRef idx="0"/>
          <a:fillRef idx="0"/>
          <a:effectRef idx="0"/>
          <a:fontRef idx="minor"/>
        </p:style>
      </p:sp>
      <p:sp>
        <p:nvSpPr>
          <p:cNvPr id="107" name="CustomShape 4"/>
          <p:cNvSpPr/>
          <p:nvPr/>
        </p:nvSpPr>
        <p:spPr>
          <a:xfrm>
            <a:off x="720000" y="2880000"/>
            <a:ext cx="8206920" cy="2728440"/>
          </a:xfrm>
          <a:prstGeom prst="rect">
            <a:avLst/>
          </a:prstGeom>
          <a:noFill/>
          <a:ln>
            <a:noFill/>
          </a:ln>
        </p:spPr>
        <p:style>
          <a:lnRef idx="0"/>
          <a:fillRef idx="0"/>
          <a:effectRef idx="0"/>
          <a:fontRef idx="minor"/>
        </p:style>
        <p:txBody>
          <a:bodyPr lIns="90000" rIns="90000" tIns="45000" bIns="45000"/>
          <a:p>
            <a:pPr>
              <a:lnSpc>
                <a:spcPct val="100000"/>
              </a:lnSpc>
              <a:buFont typeface="StarSymbol"/>
              <a:buChar char="l"/>
            </a:pPr>
            <a:r>
              <a:rPr lang="it-IT" sz="2400" strike="noStrike">
                <a:solidFill>
                  <a:srgbClr val="000000"/>
                </a:solidFill>
                <a:latin typeface="Arial"/>
                <a:ea typeface="Arial"/>
              </a:rPr>
              <a:t>Gli insegnanti del team propongono consegne in ambito matematico scientifico e in ambito linguistico storico</a:t>
            </a:r>
            <a:endParaRPr/>
          </a:p>
          <a:p>
            <a:pPr>
              <a:lnSpc>
                <a:spcPct val="100000"/>
              </a:lnSpc>
            </a:pPr>
            <a:endParaRPr/>
          </a:p>
          <a:p>
            <a:pPr>
              <a:lnSpc>
                <a:spcPct val="100000"/>
              </a:lnSpc>
              <a:buFont typeface="StarSymbol"/>
              <a:buChar char="l"/>
            </a:pPr>
            <a:r>
              <a:rPr lang="it-IT" sz="2400" strike="noStrike">
                <a:solidFill>
                  <a:srgbClr val="000000"/>
                </a:solidFill>
                <a:latin typeface="Arial"/>
                <a:ea typeface="DejaVu Sans"/>
              </a:rPr>
              <a:t>Si alternano consegne che orientano verso lo sviluppo di un tipo di razionalità a consegne “neutre” in cui si evidenzia maggiormente lo stile cognitivo dei bambini, le modalità in cui esercitano la loro razionalità </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CustomShape 1"/>
          <p:cNvSpPr/>
          <p:nvPr/>
        </p:nvSpPr>
        <p:spPr>
          <a:xfrm>
            <a:off x="576000" y="504720"/>
            <a:ext cx="8639280" cy="58284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800" strike="noStrike">
                <a:solidFill>
                  <a:srgbClr val="000000"/>
                </a:solidFill>
                <a:latin typeface="Arial"/>
                <a:ea typeface="DejaVu Sans"/>
              </a:rPr>
              <a:t>Avvio “indeterminato”: le paure dei bambini</a:t>
            </a:r>
            <a:endParaRPr/>
          </a:p>
          <a:p>
            <a:pPr>
              <a:lnSpc>
                <a:spcPct val="100000"/>
              </a:lnSpc>
            </a:pPr>
            <a:endParaRPr/>
          </a:p>
        </p:txBody>
      </p:sp>
      <p:sp>
        <p:nvSpPr>
          <p:cNvPr id="109" name="CustomShape 2"/>
          <p:cNvSpPr/>
          <p:nvPr/>
        </p:nvSpPr>
        <p:spPr>
          <a:xfrm>
            <a:off x="416880" y="1088640"/>
            <a:ext cx="9067320" cy="2125440"/>
          </a:xfrm>
          <a:prstGeom prst="rect">
            <a:avLst/>
          </a:prstGeom>
          <a:no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Matteo</a:t>
            </a:r>
            <a:r>
              <a:rPr lang="it-IT" sz="2200" strike="noStrike">
                <a:solidFill>
                  <a:srgbClr val="000000"/>
                </a:solidFill>
                <a:latin typeface="Arial"/>
                <a:ea typeface="DejaVu Sans"/>
              </a:rPr>
              <a:t>: C'era una volta un bambino che diceva “i mostri non esistono” invece esistevano, il re dei mostri sentì, andò in casa dal bambino, spense le luci, fece rumori inquietanti e una risata malvagia e disse: “chi dice che i mostri non esistono?” a quel punto il mostro attaccò e lo fece morire, da quel momento il re dei mostri chi diceva che non esistono se li mangiò.</a:t>
            </a:r>
            <a:endParaRPr/>
          </a:p>
        </p:txBody>
      </p:sp>
      <p:sp>
        <p:nvSpPr>
          <p:cNvPr id="110" name="CustomShape 3"/>
          <p:cNvSpPr/>
          <p:nvPr/>
        </p:nvSpPr>
        <p:spPr>
          <a:xfrm>
            <a:off x="431640" y="3273840"/>
            <a:ext cx="8923320" cy="2125440"/>
          </a:xfrm>
          <a:prstGeom prst="rect">
            <a:avLst/>
          </a:prstGeom>
          <a:no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Benedetta:</a:t>
            </a:r>
            <a:r>
              <a:rPr lang="it-IT" sz="2200" strike="noStrike">
                <a:solidFill>
                  <a:srgbClr val="000000"/>
                </a:solidFill>
                <a:latin typeface="Arial"/>
                <a:ea typeface="DejaVu Sans"/>
              </a:rPr>
              <a:t> una volta quando dovevo andare a scuola, stavo per uscire dalla porta della mia stanza ma mi ero accorta che c'era un ragno che penzolava e allora io chiamo mio papà e gli dissi “papi c'è un ragno a zampe lunghe che pende dalla porta” venne e lo uccise e così da quel giorno prima di entrare da qualche porta,  accendo prima la luce da fuori e poi entro.</a:t>
            </a:r>
            <a:endParaRPr/>
          </a:p>
        </p:txBody>
      </p:sp>
      <p:sp>
        <p:nvSpPr>
          <p:cNvPr id="111" name="CustomShape 4"/>
          <p:cNvSpPr/>
          <p:nvPr/>
        </p:nvSpPr>
        <p:spPr>
          <a:xfrm>
            <a:off x="435960" y="5485680"/>
            <a:ext cx="8779320" cy="1785600"/>
          </a:xfrm>
          <a:prstGeom prst="rect">
            <a:avLst/>
          </a:prstGeom>
          <a:solidFill>
            <a:srgbClr val="ffff66"/>
          </a:solidFill>
          <a:ln>
            <a:noFill/>
          </a:ln>
        </p:spPr>
        <p:style>
          <a:lnRef idx="0"/>
          <a:fillRef idx="0"/>
          <a:effectRef idx="0"/>
          <a:fontRef idx="minor"/>
        </p:style>
        <p:txBody>
          <a:bodyPr lIns="90000" rIns="90000" tIns="45000" bIns="45000"/>
          <a:p>
            <a:r>
              <a:rPr lang="it-IT" sz="2200" strike="noStrike">
                <a:solidFill>
                  <a:srgbClr val="000000"/>
                </a:solidFill>
                <a:latin typeface="Arial"/>
                <a:ea typeface="DejaVu Sans"/>
              </a:rPr>
              <a:t>Dalla discussione che segue </a:t>
            </a:r>
            <a:r>
              <a:rPr b="1" lang="it-IT" sz="2200" strike="noStrike">
                <a:solidFill>
                  <a:srgbClr val="000000"/>
                </a:solidFill>
                <a:latin typeface="Arial"/>
                <a:ea typeface="DejaVu Sans"/>
              </a:rPr>
              <a:t>emerge il contrasto buio che nasconde/luce che svela </a:t>
            </a:r>
            <a:r>
              <a:rPr lang="it-IT" sz="2200" strike="noStrike">
                <a:solidFill>
                  <a:srgbClr val="000000"/>
                </a:solidFill>
                <a:latin typeface="Arial"/>
                <a:ea typeface="DejaVu Sans"/>
              </a:rPr>
              <a:t>e il fatto che l'ombra, viso senza tratti, come le maschere e i clown, fa paura;  dalla necessità di conoscere le ombre la consegna di Lia:</a:t>
            </a:r>
            <a:r>
              <a:rPr b="1" lang="it-IT" sz="2200" strike="noStrike">
                <a:solidFill>
                  <a:srgbClr val="000000"/>
                </a:solidFill>
                <a:latin typeface="Arial"/>
                <a:ea typeface="DejaVu Sans"/>
              </a:rPr>
              <a:t> “conosciamo la nostra ombra”. Si coglie subito che Matteo e Benny sono diversi.</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2" name="CustomShape 1"/>
          <p:cNvSpPr/>
          <p:nvPr/>
        </p:nvSpPr>
        <p:spPr>
          <a:xfrm>
            <a:off x="359640" y="432000"/>
            <a:ext cx="9283320" cy="1878120"/>
          </a:xfrm>
          <a:prstGeom prst="rect">
            <a:avLst/>
          </a:prstGeom>
          <a:noFill/>
          <a:ln>
            <a:noFill/>
          </a:ln>
        </p:spPr>
        <p:style>
          <a:lnRef idx="0"/>
          <a:fillRef idx="0"/>
          <a:effectRef idx="0"/>
          <a:fontRef idx="minor"/>
        </p:style>
        <p:txBody>
          <a:bodyPr lIns="90000" rIns="90000" tIns="45000" bIns="45000"/>
          <a:p>
            <a:pPr algn="just">
              <a:lnSpc>
                <a:spcPct val="100000"/>
              </a:lnSpc>
            </a:pPr>
            <a:r>
              <a:rPr b="1" lang="it-IT" sz="2200" strike="noStrike">
                <a:solidFill>
                  <a:srgbClr val="000000"/>
                </a:solidFill>
                <a:latin typeface="Arial"/>
                <a:ea typeface="DejaVu Sans"/>
              </a:rPr>
              <a:t>Matteo</a:t>
            </a:r>
            <a:r>
              <a:rPr lang="it-IT" sz="2200" strike="noStrike">
                <a:solidFill>
                  <a:srgbClr val="000000"/>
                </a:solidFill>
                <a:latin typeface="Arial"/>
                <a:ea typeface="DejaVu Sans"/>
              </a:rPr>
              <a:t>: la mia ombra l'ho conosciuta così: l'ho salutata gli ho detto il mio nome e lei mi ha detto il suo nome, gli ho chiesto se voleva giocare con me e mi ha risposto di sì. Come ci ho giocato: a prendere, a fare le ombre cinesi e a fare le gare. Caratteristiche: è molto veloce, molto giocherellona, molto vivace e anche molto sensibile. Carattere: molto sincero, molto calmo, molto bravo a leggere e a scrivere e molto gentile e educato. Era paurosa a ricopiarmi quando facevo delle posizioni difficilissime lei però ce la faceva benissimo...</a:t>
            </a:r>
            <a:endParaRPr/>
          </a:p>
        </p:txBody>
      </p:sp>
      <p:sp>
        <p:nvSpPr>
          <p:cNvPr id="113" name="CustomShape 2"/>
          <p:cNvSpPr/>
          <p:nvPr/>
        </p:nvSpPr>
        <p:spPr>
          <a:xfrm>
            <a:off x="216000" y="5257080"/>
            <a:ext cx="9283320" cy="1366200"/>
          </a:xfrm>
          <a:prstGeom prst="rect">
            <a:avLst/>
          </a:prstGeom>
          <a:noFill/>
          <a:ln>
            <a:noFill/>
          </a:ln>
        </p:spPr>
        <p:style>
          <a:lnRef idx="0"/>
          <a:fillRef idx="0"/>
          <a:effectRef idx="0"/>
          <a:fontRef idx="minor"/>
        </p:style>
        <p:txBody>
          <a:bodyPr lIns="90000" rIns="90000" tIns="45000" bIns="45000"/>
          <a:p>
            <a:r>
              <a:rPr b="1" lang="it-IT" sz="2200" strike="noStrike">
                <a:solidFill>
                  <a:srgbClr val="000000"/>
                </a:solidFill>
                <a:latin typeface="Arial"/>
                <a:ea typeface="DejaVu Sans"/>
              </a:rPr>
              <a:t>Benedetta:</a:t>
            </a:r>
            <a:r>
              <a:rPr lang="it-IT" sz="2200" strike="noStrike">
                <a:solidFill>
                  <a:srgbClr val="000000"/>
                </a:solidFill>
                <a:latin typeface="Arial"/>
                <a:ea typeface="DejaVu Sans"/>
              </a:rPr>
              <a:t> Ho visto la mia ombra, adesso si vedevano solo le gambe, la mia ombra è molto scura, mi rende più piccola, alcune volte l'ombra si vede da sotto ... Le ombre vengono: dietro, davanti, a destra e a sinistra, l'ombra viene solo con la luce se è buio non viene, l'ombra intorno è più chiara, l'ombra fa proprio la mossa che fai, se alzi il piede e lo muovi l'ombra è ancora più scura..</a:t>
            </a:r>
            <a:r>
              <a:rPr lang="it-IT" strike="noStrike">
                <a:solidFill>
                  <a:srgbClr val="000000"/>
                </a:solidFill>
                <a:latin typeface="Arial"/>
                <a:ea typeface="DejaVu Sans"/>
              </a:rPr>
              <a:t>.</a:t>
            </a:r>
            <a:endParaRPr/>
          </a:p>
        </p:txBody>
      </p:sp>
      <p:sp>
        <p:nvSpPr>
          <p:cNvPr id="114" name="CustomShape 3"/>
          <p:cNvSpPr/>
          <p:nvPr/>
        </p:nvSpPr>
        <p:spPr>
          <a:xfrm>
            <a:off x="431640" y="2448000"/>
            <a:ext cx="8851320" cy="342360"/>
          </a:xfrm>
          <a:prstGeom prst="rect">
            <a:avLst/>
          </a:prstGeom>
          <a:noFill/>
          <a:ln>
            <a:noFill/>
          </a:ln>
        </p:spPr>
        <p:style>
          <a:lnRef idx="0"/>
          <a:fillRef idx="0"/>
          <a:effectRef idx="0"/>
          <a:fontRef idx="minor"/>
        </p:style>
      </p:sp>
      <p:sp>
        <p:nvSpPr>
          <p:cNvPr id="115" name="CustomShape 4"/>
          <p:cNvSpPr/>
          <p:nvPr/>
        </p:nvSpPr>
        <p:spPr>
          <a:xfrm>
            <a:off x="189000" y="3306240"/>
            <a:ext cx="9643320" cy="1943280"/>
          </a:xfrm>
          <a:prstGeom prst="rect">
            <a:avLst/>
          </a:prstGeom>
          <a:solidFill>
            <a:srgbClr val="ffff66"/>
          </a:solidFill>
          <a:ln>
            <a:noFill/>
          </a:ln>
        </p:spPr>
        <p:style>
          <a:lnRef idx="0"/>
          <a:fillRef idx="0"/>
          <a:effectRef idx="0"/>
          <a:fontRef idx="minor"/>
        </p:style>
        <p:txBody>
          <a:bodyPr lIns="90000" rIns="90000" tIns="45000" bIns="45000"/>
          <a:p>
            <a:r>
              <a:rPr b="1" lang="it-IT" sz="2400" strike="noStrike">
                <a:solidFill>
                  <a:srgbClr val="000000"/>
                </a:solidFill>
                <a:latin typeface="Arial"/>
                <a:ea typeface="DejaVu Sans"/>
              </a:rPr>
              <a:t>Il testo sulla conoscenza della propria ombra dopo i giochi piazza mette in luce le specificità degli alunni: Matteo parla dell'ombra come di un bambino, Benedetta indaga sulla relazione oggetto/ombra, su ciò che provoca l'ombra, su come è dal punto di vista fisico e non relazionale.</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9</TotalTime>
  <Application>LibreOffice/4.4.6.3$Windows_x86 LibreOffice_project/e8938fd3328e95dcf59dd64e7facd2c7d67c704d</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2017-06-25T06:37:09Z</dcterms:created>
  <dc:language>it-IT</dc:language>
  <dcterms:modified xsi:type="dcterms:W3CDTF">2017-09-05T23:07:23Z</dcterms:modified>
  <cp:revision>90</cp:revision>
</cp:coreProperties>
</file>